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7" r:id="rId2"/>
    <p:sldId id="263" r:id="rId3"/>
    <p:sldId id="272" r:id="rId4"/>
    <p:sldId id="264" r:id="rId5"/>
    <p:sldId id="258" r:id="rId6"/>
    <p:sldId id="262" r:id="rId7"/>
    <p:sldId id="273" r:id="rId8"/>
    <p:sldId id="261" r:id="rId9"/>
    <p:sldId id="259" r:id="rId10"/>
    <p:sldId id="260" r:id="rId11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8D230F3-CF80-4859-8CE7-A43EE81993B5}" styleName="Светлый стиль 1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0E3FDE45-AF77-4B5C-9715-49D594BDF05E}" styleName="Светлый стиль 1 -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85637" autoAdjust="0"/>
  </p:normalViewPr>
  <p:slideViewPr>
    <p:cSldViewPr>
      <p:cViewPr varScale="1">
        <p:scale>
          <a:sx n="81" d="100"/>
          <a:sy n="81" d="100"/>
        </p:scale>
        <p:origin x="444" y="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FD351B-962C-4A85-A7ED-C2EBA6532685}" type="datetimeFigureOut">
              <a:rPr lang="ru-RU" smtClean="0"/>
              <a:pPr/>
              <a:t>18.02.2021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6D9575-187B-42C8-87FC-E5F139F9894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86079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5DC262-81F2-446D-968D-D5EAC8761455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84083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https://www.econ.msu.ru/sys/raw.php?o=46781&amp;p=attachment</a:t>
            </a:r>
            <a:endParaRPr lang="ru-RU" dirty="0" smtClean="0"/>
          </a:p>
          <a:p>
            <a:r>
              <a:rPr lang="ru-RU" dirty="0" smtClean="0"/>
              <a:t>«обеспеченная высокими технологиями бизнес-модель»</a:t>
            </a:r>
          </a:p>
          <a:p>
            <a:pPr>
              <a:buFontTx/>
              <a:buChar char="-"/>
            </a:pPr>
            <a:r>
              <a:rPr lang="ru-RU" baseline="0" dirty="0" smtClean="0"/>
              <a:t>? Классификация платформ: инновационные, социальные, ….?</a:t>
            </a:r>
          </a:p>
          <a:p>
            <a:pPr>
              <a:buFontTx/>
              <a:buChar char="-"/>
            </a:pPr>
            <a:r>
              <a:rPr lang="ru-RU" baseline="0" dirty="0" smtClean="0"/>
              <a:t>Каким должен быть масштаб, чтобы назвать это Платформой: наша факультетская </a:t>
            </a:r>
            <a:r>
              <a:rPr lang="en-US" baseline="0" dirty="0" smtClean="0"/>
              <a:t>CRM – </a:t>
            </a:r>
            <a:r>
              <a:rPr lang="ru-RU" baseline="0" dirty="0" smtClean="0"/>
              <a:t>это Платформа? А </a:t>
            </a:r>
            <a:r>
              <a:rPr lang="ru-RU" baseline="0" dirty="0" err="1" smtClean="0"/>
              <a:t>Факультетус</a:t>
            </a:r>
            <a:r>
              <a:rPr lang="ru-RU" baseline="0" dirty="0" smtClean="0"/>
              <a:t>? </a:t>
            </a:r>
            <a:r>
              <a:rPr lang="en-US" baseline="0" dirty="0" smtClean="0"/>
              <a:t>A CRM Microsoft</a:t>
            </a:r>
            <a:r>
              <a:rPr lang="ru-RU" baseline="0" dirty="0" smtClean="0"/>
              <a:t>? А </a:t>
            </a:r>
            <a:r>
              <a:rPr lang="en-US" baseline="0" dirty="0" smtClean="0"/>
              <a:t>Zoom?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6D9575-187B-42C8-87FC-E5F139F9894F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46481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6D9575-187B-42C8-87FC-E5F139F9894F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97069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Отчетность по студентам разных категорий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6D9575-187B-42C8-87FC-E5F139F9894F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68200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CRM - </a:t>
            </a:r>
            <a:r>
              <a:rPr lang="ru-RU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Система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управления взаимоотношениями с клиентами — прикладное программное обеспечение для организаций, предназначенное для автоматизации стратегий взаимодействия с заказчиками (клиентами), в частности для повышения уровня продаж...</a:t>
            </a:r>
          </a:p>
          <a:p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--</a:t>
            </a:r>
          </a:p>
          <a:p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АИС – Студент – это 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CRM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? А 1С?</a:t>
            </a:r>
            <a:endParaRPr lang="en-US" sz="1200" b="0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6D9575-187B-42C8-87FC-E5F139F9894F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51774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5DC262-81F2-446D-968D-D5EAC8761455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87326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9FEBF7-FAB7-46C0-9A5C-23C058B963C2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1343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212883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Picture Placeholder 11"/>
          <p:cNvSpPr>
            <a:spLocks noGrp="1"/>
          </p:cNvSpPr>
          <p:nvPr>
            <p:ph type="pic" sz="quarter" idx="11"/>
          </p:nvPr>
        </p:nvSpPr>
        <p:spPr>
          <a:xfrm>
            <a:off x="864877" y="2571750"/>
            <a:ext cx="1242851" cy="1243013"/>
          </a:xfrm>
          <a:custGeom>
            <a:avLst/>
            <a:gdLst>
              <a:gd name="connsiteX0" fmla="*/ 1657350 w 3314700"/>
              <a:gd name="connsiteY0" fmla="*/ 0 h 3314700"/>
              <a:gd name="connsiteX1" fmla="*/ 3314700 w 3314700"/>
              <a:gd name="connsiteY1" fmla="*/ 1657350 h 3314700"/>
              <a:gd name="connsiteX2" fmla="*/ 1657350 w 3314700"/>
              <a:gd name="connsiteY2" fmla="*/ 3314700 h 3314700"/>
              <a:gd name="connsiteX3" fmla="*/ 0 w 3314700"/>
              <a:gd name="connsiteY3" fmla="*/ 1657350 h 3314700"/>
              <a:gd name="connsiteX4" fmla="*/ 1657350 w 3314700"/>
              <a:gd name="connsiteY4" fmla="*/ 0 h 3314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14700" h="3314700">
                <a:moveTo>
                  <a:pt x="1657350" y="0"/>
                </a:moveTo>
                <a:cubicBezTo>
                  <a:pt x="2572679" y="0"/>
                  <a:pt x="3314700" y="742021"/>
                  <a:pt x="3314700" y="1657350"/>
                </a:cubicBezTo>
                <a:cubicBezTo>
                  <a:pt x="3314700" y="2572679"/>
                  <a:pt x="2572679" y="3314700"/>
                  <a:pt x="1657350" y="3314700"/>
                </a:cubicBezTo>
                <a:cubicBezTo>
                  <a:pt x="742021" y="3314700"/>
                  <a:pt x="0" y="2572679"/>
                  <a:pt x="0" y="1657350"/>
                </a:cubicBezTo>
                <a:cubicBezTo>
                  <a:pt x="0" y="742021"/>
                  <a:pt x="742021" y="0"/>
                  <a:pt x="1657350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Picture Placeholder 14"/>
          <p:cNvSpPr>
            <a:spLocks noGrp="1"/>
          </p:cNvSpPr>
          <p:nvPr>
            <p:ph type="pic" sz="quarter" idx="12"/>
          </p:nvPr>
        </p:nvSpPr>
        <p:spPr>
          <a:xfrm>
            <a:off x="2922009" y="2571750"/>
            <a:ext cx="1242851" cy="1243013"/>
          </a:xfrm>
          <a:custGeom>
            <a:avLst/>
            <a:gdLst>
              <a:gd name="connsiteX0" fmla="*/ 1657350 w 3314700"/>
              <a:gd name="connsiteY0" fmla="*/ 0 h 3314700"/>
              <a:gd name="connsiteX1" fmla="*/ 3314700 w 3314700"/>
              <a:gd name="connsiteY1" fmla="*/ 1657350 h 3314700"/>
              <a:gd name="connsiteX2" fmla="*/ 1657350 w 3314700"/>
              <a:gd name="connsiteY2" fmla="*/ 3314700 h 3314700"/>
              <a:gd name="connsiteX3" fmla="*/ 0 w 3314700"/>
              <a:gd name="connsiteY3" fmla="*/ 1657350 h 3314700"/>
              <a:gd name="connsiteX4" fmla="*/ 1657350 w 3314700"/>
              <a:gd name="connsiteY4" fmla="*/ 0 h 3314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14700" h="3314700">
                <a:moveTo>
                  <a:pt x="1657350" y="0"/>
                </a:moveTo>
                <a:cubicBezTo>
                  <a:pt x="2572679" y="0"/>
                  <a:pt x="3314700" y="742021"/>
                  <a:pt x="3314700" y="1657350"/>
                </a:cubicBezTo>
                <a:cubicBezTo>
                  <a:pt x="3314700" y="2572679"/>
                  <a:pt x="2572679" y="3314700"/>
                  <a:pt x="1657350" y="3314700"/>
                </a:cubicBezTo>
                <a:cubicBezTo>
                  <a:pt x="742021" y="3314700"/>
                  <a:pt x="0" y="2572679"/>
                  <a:pt x="0" y="1657350"/>
                </a:cubicBezTo>
                <a:cubicBezTo>
                  <a:pt x="0" y="742021"/>
                  <a:pt x="742021" y="0"/>
                  <a:pt x="1657350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Picture Placeholder 17"/>
          <p:cNvSpPr>
            <a:spLocks noGrp="1"/>
          </p:cNvSpPr>
          <p:nvPr>
            <p:ph type="pic" sz="quarter" idx="13"/>
          </p:nvPr>
        </p:nvSpPr>
        <p:spPr>
          <a:xfrm>
            <a:off x="4979141" y="2571750"/>
            <a:ext cx="1242851" cy="1243013"/>
          </a:xfrm>
          <a:custGeom>
            <a:avLst/>
            <a:gdLst>
              <a:gd name="connsiteX0" fmla="*/ 1657350 w 3314700"/>
              <a:gd name="connsiteY0" fmla="*/ 0 h 3314700"/>
              <a:gd name="connsiteX1" fmla="*/ 3314700 w 3314700"/>
              <a:gd name="connsiteY1" fmla="*/ 1657350 h 3314700"/>
              <a:gd name="connsiteX2" fmla="*/ 1657350 w 3314700"/>
              <a:gd name="connsiteY2" fmla="*/ 3314700 h 3314700"/>
              <a:gd name="connsiteX3" fmla="*/ 0 w 3314700"/>
              <a:gd name="connsiteY3" fmla="*/ 1657350 h 3314700"/>
              <a:gd name="connsiteX4" fmla="*/ 1657350 w 3314700"/>
              <a:gd name="connsiteY4" fmla="*/ 0 h 3314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14700" h="3314700">
                <a:moveTo>
                  <a:pt x="1657350" y="0"/>
                </a:moveTo>
                <a:cubicBezTo>
                  <a:pt x="2572679" y="0"/>
                  <a:pt x="3314700" y="742021"/>
                  <a:pt x="3314700" y="1657350"/>
                </a:cubicBezTo>
                <a:cubicBezTo>
                  <a:pt x="3314700" y="2572679"/>
                  <a:pt x="2572679" y="3314700"/>
                  <a:pt x="1657350" y="3314700"/>
                </a:cubicBezTo>
                <a:cubicBezTo>
                  <a:pt x="742021" y="3314700"/>
                  <a:pt x="0" y="2572679"/>
                  <a:pt x="0" y="1657350"/>
                </a:cubicBezTo>
                <a:cubicBezTo>
                  <a:pt x="0" y="742021"/>
                  <a:pt x="742021" y="0"/>
                  <a:pt x="1657350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Picture Placeholder 20"/>
          <p:cNvSpPr>
            <a:spLocks noGrp="1"/>
          </p:cNvSpPr>
          <p:nvPr>
            <p:ph type="pic" sz="quarter" idx="14"/>
          </p:nvPr>
        </p:nvSpPr>
        <p:spPr>
          <a:xfrm>
            <a:off x="7036274" y="2571750"/>
            <a:ext cx="1242851" cy="1243013"/>
          </a:xfrm>
          <a:custGeom>
            <a:avLst/>
            <a:gdLst>
              <a:gd name="connsiteX0" fmla="*/ 1657352 w 3314700"/>
              <a:gd name="connsiteY0" fmla="*/ 0 h 3314700"/>
              <a:gd name="connsiteX1" fmla="*/ 3314700 w 3314700"/>
              <a:gd name="connsiteY1" fmla="*/ 1657350 h 3314700"/>
              <a:gd name="connsiteX2" fmla="*/ 1657352 w 3314700"/>
              <a:gd name="connsiteY2" fmla="*/ 3314700 h 3314700"/>
              <a:gd name="connsiteX3" fmla="*/ 0 w 3314700"/>
              <a:gd name="connsiteY3" fmla="*/ 1657350 h 3314700"/>
              <a:gd name="connsiteX4" fmla="*/ 1657352 w 3314700"/>
              <a:gd name="connsiteY4" fmla="*/ 0 h 3314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14700" h="3314700">
                <a:moveTo>
                  <a:pt x="1657352" y="0"/>
                </a:moveTo>
                <a:cubicBezTo>
                  <a:pt x="2572680" y="0"/>
                  <a:pt x="3314700" y="742021"/>
                  <a:pt x="3314700" y="1657350"/>
                </a:cubicBezTo>
                <a:cubicBezTo>
                  <a:pt x="3314700" y="2572679"/>
                  <a:pt x="2572680" y="3314700"/>
                  <a:pt x="1657352" y="3314700"/>
                </a:cubicBezTo>
                <a:cubicBezTo>
                  <a:pt x="742022" y="3314700"/>
                  <a:pt x="0" y="2572679"/>
                  <a:pt x="0" y="1657350"/>
                </a:cubicBezTo>
                <a:cubicBezTo>
                  <a:pt x="0" y="742021"/>
                  <a:pt x="742022" y="0"/>
                  <a:pt x="1657352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0312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18.02.2021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tiff"/><Relationship Id="rId13" Type="http://schemas.openxmlformats.org/officeDocument/2006/relationships/hyperlink" Target="mailto:career.econ.msu@gmail.com" TargetMode="External"/><Relationship Id="rId3" Type="http://schemas.openxmlformats.org/officeDocument/2006/relationships/image" Target="../media/image7.jpeg"/><Relationship Id="rId7" Type="http://schemas.microsoft.com/office/2007/relationships/hdphoto" Target="../media/hdphoto1.wdp"/><Relationship Id="rId12" Type="http://schemas.openxmlformats.org/officeDocument/2006/relationships/hyperlink" Target="http://job.econ.msu.ru/" TargetMode="External"/><Relationship Id="rId2" Type="http://schemas.openxmlformats.org/officeDocument/2006/relationships/notesSlide" Target="../notesSlides/notesSlide7.xml"/><Relationship Id="rId16" Type="http://schemas.openxmlformats.org/officeDocument/2006/relationships/hyperlink" Target="http://telegram.me/vacancyMSU" TargetMode="Externa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0.png"/><Relationship Id="rId11" Type="http://schemas.openxmlformats.org/officeDocument/2006/relationships/image" Target="../media/image44.svg"/><Relationship Id="rId5" Type="http://schemas.openxmlformats.org/officeDocument/2006/relationships/image" Target="../media/image9.png"/><Relationship Id="rId15" Type="http://schemas.openxmlformats.org/officeDocument/2006/relationships/hyperlink" Target="http://telegram.me/CareerMSU" TargetMode="External"/><Relationship Id="rId10" Type="http://schemas.openxmlformats.org/officeDocument/2006/relationships/image" Target="../media/image13.png"/><Relationship Id="rId4" Type="http://schemas.openxmlformats.org/officeDocument/2006/relationships/image" Target="../media/image8.jpeg"/><Relationship Id="rId9" Type="http://schemas.openxmlformats.org/officeDocument/2006/relationships/image" Target="../media/image12.tiff"/><Relationship Id="rId14" Type="http://schemas.openxmlformats.org/officeDocument/2006/relationships/hyperlink" Target="http://vk.com/ssteconom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987574"/>
            <a:ext cx="8640960" cy="1790700"/>
          </a:xfrm>
        </p:spPr>
        <p:txBody>
          <a:bodyPr>
            <a:normAutofit fontScale="90000"/>
          </a:bodyPr>
          <a:lstStyle/>
          <a:p>
            <a:pPr algn="l"/>
            <a:r>
              <a:rPr lang="ru-RU" sz="4400" b="1" dirty="0" smtClean="0">
                <a:solidFill>
                  <a:srgbClr val="002060"/>
                </a:solidFill>
              </a:rPr>
              <a:t>Использование цифровых инструментов </a:t>
            </a:r>
            <a:br>
              <a:rPr lang="ru-RU" sz="4400" b="1" dirty="0" smtClean="0">
                <a:solidFill>
                  <a:srgbClr val="002060"/>
                </a:solidFill>
              </a:rPr>
            </a:br>
            <a:r>
              <a:rPr lang="ru-RU" b="1" dirty="0" smtClean="0">
                <a:solidFill>
                  <a:srgbClr val="002060"/>
                </a:solidFill>
              </a:rPr>
              <a:t>в работе Центра карьеры</a:t>
            </a:r>
            <a:br>
              <a:rPr lang="ru-RU" b="1" dirty="0" smtClean="0">
                <a:solidFill>
                  <a:srgbClr val="002060"/>
                </a:solidFill>
              </a:rPr>
            </a:br>
            <a:r>
              <a:rPr lang="ru-RU" sz="2700" b="1" dirty="0" smtClean="0">
                <a:solidFill>
                  <a:schemeClr val="bg1"/>
                </a:solidFill>
              </a:rPr>
              <a:t>а</a:t>
            </a:r>
            <a:r>
              <a:rPr lang="ru-RU" b="1" dirty="0" smtClean="0">
                <a:solidFill>
                  <a:srgbClr val="002060"/>
                </a:solidFill>
              </a:rPr>
              <a:t/>
            </a:r>
            <a:br>
              <a:rPr lang="ru-RU" b="1" dirty="0" smtClean="0">
                <a:solidFill>
                  <a:srgbClr val="002060"/>
                </a:solidFill>
              </a:rPr>
            </a:br>
            <a:r>
              <a:rPr lang="ru-RU" sz="4000" dirty="0" smtClean="0">
                <a:solidFill>
                  <a:srgbClr val="002060"/>
                </a:solidFill>
              </a:rPr>
              <a:t>Опыт Экономического факультета МГУ</a:t>
            </a:r>
            <a:endParaRPr lang="ru-RU" sz="4000" dirty="0">
              <a:solidFill>
                <a:srgbClr val="00206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6152" y="3597865"/>
            <a:ext cx="8394320" cy="1349693"/>
          </a:xfrm>
        </p:spPr>
        <p:txBody>
          <a:bodyPr>
            <a:normAutofit fontScale="62500" lnSpcReduction="20000"/>
          </a:bodyPr>
          <a:lstStyle/>
          <a:p>
            <a:pPr algn="l"/>
            <a:r>
              <a:rPr lang="ru-RU" dirty="0" smtClean="0">
                <a:solidFill>
                  <a:srgbClr val="002060"/>
                </a:solidFill>
              </a:rPr>
              <a:t>Золотина О.А. </a:t>
            </a:r>
            <a:endParaRPr lang="en-US" dirty="0" smtClean="0">
              <a:solidFill>
                <a:srgbClr val="002060"/>
              </a:solidFill>
            </a:endParaRPr>
          </a:p>
          <a:p>
            <a:pPr algn="l"/>
            <a:r>
              <a:rPr lang="ru-RU" dirty="0" smtClean="0">
                <a:solidFill>
                  <a:srgbClr val="002060"/>
                </a:solidFill>
              </a:rPr>
              <a:t>Руководитель отдела содействия трудоустройству и связей с выпускниками</a:t>
            </a:r>
          </a:p>
          <a:p>
            <a:pPr algn="l"/>
            <a:endParaRPr lang="ru-RU" dirty="0" smtClean="0">
              <a:solidFill>
                <a:srgbClr val="002060"/>
              </a:solidFill>
            </a:endParaRPr>
          </a:p>
          <a:p>
            <a:pPr algn="l"/>
            <a:r>
              <a:rPr lang="ru-RU" sz="2000" dirty="0" err="1" smtClean="0">
                <a:solidFill>
                  <a:srgbClr val="002060"/>
                </a:solidFill>
              </a:rPr>
              <a:t>Вебинар</a:t>
            </a:r>
            <a:r>
              <a:rPr lang="ru-RU" sz="2000" dirty="0" smtClean="0">
                <a:solidFill>
                  <a:srgbClr val="002060"/>
                </a:solidFill>
              </a:rPr>
              <a:t> ЦСТВ </a:t>
            </a:r>
            <a:r>
              <a:rPr lang="ru-RU" sz="2000" dirty="0" err="1" smtClean="0">
                <a:solidFill>
                  <a:srgbClr val="002060"/>
                </a:solidFill>
              </a:rPr>
              <a:t>ТверГУ</a:t>
            </a:r>
            <a:r>
              <a:rPr lang="ru-RU" sz="2000" dirty="0" smtClean="0">
                <a:solidFill>
                  <a:srgbClr val="002060"/>
                </a:solidFill>
              </a:rPr>
              <a:t> 19.02.2021</a:t>
            </a:r>
            <a:endParaRPr lang="ru-RU" sz="2000" dirty="0">
              <a:solidFill>
                <a:srgbClr val="002060"/>
              </a:solidFill>
            </a:endParaRPr>
          </a:p>
        </p:txBody>
      </p:sp>
      <p:pic>
        <p:nvPicPr>
          <p:cNvPr id="4" name="Object 3" descr="preencod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04880" y="193418"/>
            <a:ext cx="1240496" cy="4996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9566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Grp="1" noChangeAspect="1"/>
          </p:cNvPicPr>
          <p:nvPr>
            <p:ph type="pic" sz="quarter" idx="10"/>
          </p:nvPr>
        </p:nvPicPr>
        <p:blipFill rotWithShape="1">
          <a:blip r:embed="rId3" cstate="print"/>
          <a:srcRect t="24943" b="40342"/>
          <a:stretch/>
        </p:blipFill>
        <p:spPr>
          <a:xfrm>
            <a:off x="0" y="-20138"/>
            <a:ext cx="9144000" cy="2116224"/>
          </a:xfrm>
        </p:spPr>
      </p:pic>
      <p:sp>
        <p:nvSpPr>
          <p:cNvPr id="10" name="Rectangle 9"/>
          <p:cNvSpPr/>
          <p:nvPr/>
        </p:nvSpPr>
        <p:spPr>
          <a:xfrm>
            <a:off x="0" y="-12266"/>
            <a:ext cx="9144000" cy="2128283"/>
          </a:xfrm>
          <a:prstGeom prst="rect">
            <a:avLst/>
          </a:prstGeom>
          <a:solidFill>
            <a:schemeClr val="tx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3" tIns="45717" rIns="91433" bIns="45717" rtlCol="0" anchor="ctr"/>
          <a:lstStyle/>
          <a:p>
            <a:pPr algn="ctr"/>
            <a:endParaRPr lang="en-US" sz="900" dirty="0"/>
          </a:p>
        </p:txBody>
      </p:sp>
      <p:sp>
        <p:nvSpPr>
          <p:cNvPr id="15" name="TextBox 14"/>
          <p:cNvSpPr txBox="1"/>
          <p:nvPr/>
        </p:nvSpPr>
        <p:spPr>
          <a:xfrm>
            <a:off x="2123728" y="699542"/>
            <a:ext cx="1978107" cy="553870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ru-RU" sz="3599" dirty="0" smtClean="0">
                <a:solidFill>
                  <a:schemeClr val="bg1"/>
                </a:solidFill>
                <a:latin typeface="Raleway" panose="020B0503030101060003" pitchFamily="34" charset="0"/>
              </a:rPr>
              <a:t>Спасибо!</a:t>
            </a:r>
            <a:endParaRPr lang="en-US" sz="3599" dirty="0">
              <a:solidFill>
                <a:schemeClr val="bg1"/>
              </a:solidFill>
              <a:latin typeface="Raleway" panose="020B0503030101060003" pitchFamily="34" charset="0"/>
            </a:endParaRPr>
          </a:p>
        </p:txBody>
      </p:sp>
      <p:sp>
        <p:nvSpPr>
          <p:cNvPr id="40" name="Rectangle 13"/>
          <p:cNvSpPr/>
          <p:nvPr/>
        </p:nvSpPr>
        <p:spPr>
          <a:xfrm>
            <a:off x="6300190" y="2067695"/>
            <a:ext cx="2843810" cy="3075806"/>
          </a:xfrm>
          <a:prstGeom prst="rect">
            <a:avLst/>
          </a:prstGeom>
          <a:solidFill>
            <a:srgbClr val="495595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3" tIns="45717" rIns="91433" bIns="45717"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9" name="Shape 5703">
            <a:extLst>
              <a:ext uri="{FF2B5EF4-FFF2-40B4-BE49-F238E27FC236}">
                <a16:creationId xmlns="" xmlns:a16="http://schemas.microsoft.com/office/drawing/2014/main" id="{E15F5B2E-6403-499D-9FAC-FB8BD5E56061}"/>
              </a:ext>
            </a:extLst>
          </p:cNvPr>
          <p:cNvSpPr/>
          <p:nvPr/>
        </p:nvSpPr>
        <p:spPr>
          <a:xfrm>
            <a:off x="6452846" y="2950750"/>
            <a:ext cx="333944" cy="26840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800" y="6557"/>
                </a:moveTo>
                <a:cubicBezTo>
                  <a:pt x="17700" y="8100"/>
                  <a:pt x="15900" y="10029"/>
                  <a:pt x="14100" y="11571"/>
                </a:cubicBezTo>
                <a:cubicBezTo>
                  <a:pt x="13200" y="12343"/>
                  <a:pt x="12000" y="13886"/>
                  <a:pt x="11100" y="13886"/>
                </a:cubicBezTo>
                <a:cubicBezTo>
                  <a:pt x="10800" y="13886"/>
                  <a:pt x="10800" y="13886"/>
                  <a:pt x="10800" y="13886"/>
                </a:cubicBezTo>
                <a:cubicBezTo>
                  <a:pt x="10800" y="13886"/>
                  <a:pt x="10800" y="13886"/>
                  <a:pt x="10800" y="13886"/>
                </a:cubicBezTo>
                <a:cubicBezTo>
                  <a:pt x="9900" y="13886"/>
                  <a:pt x="8700" y="12343"/>
                  <a:pt x="7800" y="11571"/>
                </a:cubicBezTo>
                <a:cubicBezTo>
                  <a:pt x="6000" y="10029"/>
                  <a:pt x="4200" y="8100"/>
                  <a:pt x="2100" y="6557"/>
                </a:cubicBezTo>
                <a:cubicBezTo>
                  <a:pt x="1500" y="5786"/>
                  <a:pt x="0" y="4243"/>
                  <a:pt x="0" y="2700"/>
                </a:cubicBezTo>
                <a:cubicBezTo>
                  <a:pt x="0" y="1157"/>
                  <a:pt x="900" y="0"/>
                  <a:pt x="2100" y="0"/>
                </a:cubicBezTo>
                <a:cubicBezTo>
                  <a:pt x="19800" y="0"/>
                  <a:pt x="19800" y="0"/>
                  <a:pt x="19800" y="0"/>
                </a:cubicBezTo>
                <a:cubicBezTo>
                  <a:pt x="21000" y="0"/>
                  <a:pt x="21600" y="771"/>
                  <a:pt x="21600" y="2314"/>
                </a:cubicBezTo>
                <a:cubicBezTo>
                  <a:pt x="21600" y="4243"/>
                  <a:pt x="20700" y="5786"/>
                  <a:pt x="19800" y="6557"/>
                </a:cubicBezTo>
                <a:close/>
                <a:moveTo>
                  <a:pt x="21600" y="19286"/>
                </a:moveTo>
                <a:cubicBezTo>
                  <a:pt x="21600" y="20443"/>
                  <a:pt x="21000" y="21600"/>
                  <a:pt x="19800" y="21600"/>
                </a:cubicBezTo>
                <a:cubicBezTo>
                  <a:pt x="2100" y="21600"/>
                  <a:pt x="2100" y="21600"/>
                  <a:pt x="2100" y="21600"/>
                </a:cubicBezTo>
                <a:cubicBezTo>
                  <a:pt x="900" y="21600"/>
                  <a:pt x="0" y="20443"/>
                  <a:pt x="0" y="19286"/>
                </a:cubicBezTo>
                <a:cubicBezTo>
                  <a:pt x="0" y="6943"/>
                  <a:pt x="0" y="6943"/>
                  <a:pt x="0" y="6943"/>
                </a:cubicBezTo>
                <a:cubicBezTo>
                  <a:pt x="600" y="7329"/>
                  <a:pt x="900" y="7714"/>
                  <a:pt x="1500" y="8100"/>
                </a:cubicBezTo>
                <a:cubicBezTo>
                  <a:pt x="3300" y="10029"/>
                  <a:pt x="5400" y="11571"/>
                  <a:pt x="7200" y="13500"/>
                </a:cubicBezTo>
                <a:cubicBezTo>
                  <a:pt x="8400" y="14657"/>
                  <a:pt x="9600" y="15814"/>
                  <a:pt x="10800" y="15814"/>
                </a:cubicBezTo>
                <a:cubicBezTo>
                  <a:pt x="10800" y="15814"/>
                  <a:pt x="10800" y="15814"/>
                  <a:pt x="10800" y="15814"/>
                </a:cubicBezTo>
                <a:cubicBezTo>
                  <a:pt x="11100" y="15814"/>
                  <a:pt x="11100" y="15814"/>
                  <a:pt x="11100" y="15814"/>
                </a:cubicBezTo>
                <a:cubicBezTo>
                  <a:pt x="12300" y="15814"/>
                  <a:pt x="13500" y="14657"/>
                  <a:pt x="14400" y="13500"/>
                </a:cubicBezTo>
                <a:cubicBezTo>
                  <a:pt x="16500" y="11571"/>
                  <a:pt x="18600" y="10029"/>
                  <a:pt x="20400" y="8100"/>
                </a:cubicBezTo>
                <a:cubicBezTo>
                  <a:pt x="21000" y="7714"/>
                  <a:pt x="21300" y="7329"/>
                  <a:pt x="21600" y="6943"/>
                </a:cubicBezTo>
                <a:lnTo>
                  <a:pt x="21600" y="19286"/>
                </a:lnTo>
                <a:close/>
              </a:path>
            </a:pathLst>
          </a:custGeom>
          <a:solidFill>
            <a:srgbClr val="5F636B"/>
          </a:solidFill>
          <a:ln w="12700" cap="flat">
            <a:noFill/>
            <a:miter lim="400000"/>
          </a:ln>
          <a:effectLst/>
        </p:spPr>
        <p:txBody>
          <a:bodyPr wrap="square" lIns="91431" tIns="91431" rIns="91431" bIns="91431" numCol="1" anchor="t">
            <a:noAutofit/>
          </a:bodyPr>
          <a:lstStyle>
            <a:defPPr>
              <a:defRPr lang="en-US"/>
            </a:defPPr>
            <a:lvl1pPr marL="0" algn="l" defTabSz="1828891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46" algn="l" defTabSz="1828891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828891" algn="l" defTabSz="1828891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743337" algn="l" defTabSz="1828891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657783" algn="l" defTabSz="1828891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572229" algn="l" defTabSz="1828891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486674" algn="l" defTabSz="1828891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401120" algn="l" defTabSz="1828891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315566" algn="l" defTabSz="1828891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 sz="4799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74" b="15797"/>
          <a:stretch/>
        </p:blipFill>
        <p:spPr>
          <a:xfrm>
            <a:off x="395536" y="2715766"/>
            <a:ext cx="1105669" cy="1229683"/>
          </a:xfrm>
          <a:prstGeom prst="ellipse">
            <a:avLst/>
          </a:prstGeom>
          <a:ln w="63500" cap="rnd">
            <a:noFill/>
          </a:ln>
          <a:effectLst/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42" name="TextBox 41"/>
          <p:cNvSpPr txBox="1"/>
          <p:nvPr/>
        </p:nvSpPr>
        <p:spPr>
          <a:xfrm>
            <a:off x="1757066" y="2319280"/>
            <a:ext cx="3161250" cy="49244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ru-RU" sz="3200" dirty="0">
                <a:solidFill>
                  <a:schemeClr val="tx2"/>
                </a:solidFill>
                <a:latin typeface="Raleway" panose="020B0503030101060003" pitchFamily="34" charset="0"/>
              </a:rPr>
              <a:t>Ольга Золотина </a:t>
            </a:r>
            <a:endParaRPr lang="en-US" sz="3200" dirty="0">
              <a:solidFill>
                <a:schemeClr val="tx2"/>
              </a:solidFill>
              <a:latin typeface="Raleway" panose="020B0503030101060003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2179390" y="3721481"/>
            <a:ext cx="1952741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+7 (495) 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939-28</a:t>
            </a:r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-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39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+7 (926) 598-62-70</a:t>
            </a:r>
          </a:p>
        </p:txBody>
      </p:sp>
      <p:sp>
        <p:nvSpPr>
          <p:cNvPr id="51" name="Shape 5608"/>
          <p:cNvSpPr/>
          <p:nvPr/>
        </p:nvSpPr>
        <p:spPr>
          <a:xfrm>
            <a:off x="1642021" y="3740573"/>
            <a:ext cx="330936" cy="34721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7503"/>
                </a:moveTo>
                <a:cubicBezTo>
                  <a:pt x="21600" y="19738"/>
                  <a:pt x="19769" y="21600"/>
                  <a:pt x="17573" y="21600"/>
                </a:cubicBezTo>
                <a:cubicBezTo>
                  <a:pt x="4027" y="21600"/>
                  <a:pt x="4027" y="21600"/>
                  <a:pt x="4027" y="21600"/>
                </a:cubicBezTo>
                <a:cubicBezTo>
                  <a:pt x="1831" y="21600"/>
                  <a:pt x="0" y="19738"/>
                  <a:pt x="0" y="17503"/>
                </a:cubicBezTo>
                <a:cubicBezTo>
                  <a:pt x="0" y="3724"/>
                  <a:pt x="0" y="3724"/>
                  <a:pt x="0" y="3724"/>
                </a:cubicBezTo>
                <a:cubicBezTo>
                  <a:pt x="0" y="1490"/>
                  <a:pt x="1831" y="0"/>
                  <a:pt x="4027" y="0"/>
                </a:cubicBezTo>
                <a:cubicBezTo>
                  <a:pt x="17573" y="0"/>
                  <a:pt x="17573" y="0"/>
                  <a:pt x="17573" y="0"/>
                </a:cubicBezTo>
                <a:cubicBezTo>
                  <a:pt x="19769" y="0"/>
                  <a:pt x="21600" y="1490"/>
                  <a:pt x="21600" y="3724"/>
                </a:cubicBezTo>
                <a:lnTo>
                  <a:pt x="21600" y="17503"/>
                </a:lnTo>
                <a:close/>
                <a:moveTo>
                  <a:pt x="17939" y="14524"/>
                </a:moveTo>
                <a:cubicBezTo>
                  <a:pt x="17939" y="14524"/>
                  <a:pt x="15742" y="13407"/>
                  <a:pt x="15376" y="13034"/>
                </a:cubicBezTo>
                <a:cubicBezTo>
                  <a:pt x="15010" y="13034"/>
                  <a:pt x="15010" y="12662"/>
                  <a:pt x="14644" y="12662"/>
                </a:cubicBezTo>
                <a:cubicBezTo>
                  <a:pt x="13912" y="12662"/>
                  <a:pt x="13180" y="14524"/>
                  <a:pt x="12447" y="14524"/>
                </a:cubicBezTo>
                <a:cubicBezTo>
                  <a:pt x="12081" y="14524"/>
                  <a:pt x="11715" y="14152"/>
                  <a:pt x="11715" y="14152"/>
                </a:cubicBezTo>
                <a:cubicBezTo>
                  <a:pt x="9885" y="13034"/>
                  <a:pt x="8420" y="11917"/>
                  <a:pt x="7322" y="10055"/>
                </a:cubicBezTo>
                <a:cubicBezTo>
                  <a:pt x="7322" y="9683"/>
                  <a:pt x="6956" y="9310"/>
                  <a:pt x="6956" y="8938"/>
                </a:cubicBezTo>
                <a:cubicBezTo>
                  <a:pt x="6956" y="8566"/>
                  <a:pt x="8786" y="7448"/>
                  <a:pt x="8786" y="7076"/>
                </a:cubicBezTo>
                <a:cubicBezTo>
                  <a:pt x="8786" y="6703"/>
                  <a:pt x="8420" y="6331"/>
                  <a:pt x="8420" y="5959"/>
                </a:cubicBezTo>
                <a:cubicBezTo>
                  <a:pt x="8054" y="5586"/>
                  <a:pt x="7322" y="3724"/>
                  <a:pt x="6956" y="3352"/>
                </a:cubicBezTo>
                <a:cubicBezTo>
                  <a:pt x="6956" y="3352"/>
                  <a:pt x="6956" y="3352"/>
                  <a:pt x="6590" y="3352"/>
                </a:cubicBezTo>
                <a:cubicBezTo>
                  <a:pt x="6224" y="3352"/>
                  <a:pt x="5492" y="3724"/>
                  <a:pt x="5125" y="3724"/>
                </a:cubicBezTo>
                <a:cubicBezTo>
                  <a:pt x="4393" y="4097"/>
                  <a:pt x="3661" y="5959"/>
                  <a:pt x="3661" y="7076"/>
                </a:cubicBezTo>
                <a:cubicBezTo>
                  <a:pt x="3661" y="7821"/>
                  <a:pt x="4027" y="8938"/>
                  <a:pt x="4393" y="9683"/>
                </a:cubicBezTo>
                <a:cubicBezTo>
                  <a:pt x="5492" y="12662"/>
                  <a:pt x="8786" y="16014"/>
                  <a:pt x="11715" y="17131"/>
                </a:cubicBezTo>
                <a:cubicBezTo>
                  <a:pt x="12814" y="17503"/>
                  <a:pt x="13546" y="17876"/>
                  <a:pt x="14644" y="17876"/>
                </a:cubicBezTo>
                <a:cubicBezTo>
                  <a:pt x="15376" y="17876"/>
                  <a:pt x="17207" y="17131"/>
                  <a:pt x="17573" y="16386"/>
                </a:cubicBezTo>
                <a:cubicBezTo>
                  <a:pt x="17939" y="16014"/>
                  <a:pt x="17939" y="15269"/>
                  <a:pt x="17939" y="14897"/>
                </a:cubicBezTo>
                <a:cubicBezTo>
                  <a:pt x="17939" y="14897"/>
                  <a:pt x="17939" y="14897"/>
                  <a:pt x="17939" y="14524"/>
                </a:cubicBezTo>
                <a:close/>
              </a:path>
            </a:pathLst>
          </a:custGeom>
          <a:solidFill>
            <a:srgbClr val="FF7F00"/>
          </a:solidFill>
          <a:ln w="12700" cap="flat">
            <a:noFill/>
            <a:miter lim="400000"/>
          </a:ln>
          <a:effectLst/>
        </p:spPr>
        <p:txBody>
          <a:bodyPr wrap="square" lIns="45710" tIns="45710" rIns="45710" bIns="45710" numCol="1" anchor="t">
            <a:noAutofit/>
          </a:bodyPr>
          <a:lstStyle>
            <a:defPPr>
              <a:defRPr lang="en-US"/>
            </a:defPPr>
            <a:lvl1pPr marL="0" algn="l" defTabSz="1828891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46" algn="l" defTabSz="1828891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828891" algn="l" defTabSz="1828891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743337" algn="l" defTabSz="1828891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657783" algn="l" defTabSz="1828891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572229" algn="l" defTabSz="1828891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486674" algn="l" defTabSz="1828891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401120" algn="l" defTabSz="1828891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315566" algn="l" defTabSz="1828891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457041">
              <a:defRPr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 sz="2400" dirty="0"/>
          </a:p>
        </p:txBody>
      </p:sp>
      <p:sp>
        <p:nvSpPr>
          <p:cNvPr id="52" name="TextBox 51"/>
          <p:cNvSpPr txBox="1"/>
          <p:nvPr/>
        </p:nvSpPr>
        <p:spPr>
          <a:xfrm>
            <a:off x="1691680" y="2859782"/>
            <a:ext cx="4536504" cy="73866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ru-RU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Руководитель Отдела содействия трудоустройству Экономического факультета </a:t>
            </a:r>
            <a:r>
              <a:rPr lang="ru-RU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МГУ имени М.В. Ломоносова</a:t>
            </a:r>
            <a:endParaRPr lang="ru-RU" sz="1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53" name="Рисунок 52">
            <a:extLst>
              <a:ext uri="{FF2B5EF4-FFF2-40B4-BE49-F238E27FC236}">
                <a16:creationId xmlns="" xmlns:a16="http://schemas.microsoft.com/office/drawing/2014/main" id="{FC207917-2D8D-1C43-B1CA-47789AA76D3C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3435846"/>
            <a:ext cx="1480315" cy="1480315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="" xmlns:a16="http://schemas.microsoft.com/office/drawing/2014/main" id="{F95FB95F-C353-9B44-B5F2-629879C7CEF0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alphaModFix/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colorTemperature colorTemp="6179"/>
                    </a14:imgEffect>
                    <a14:imgEffect>
                      <a14:saturation sat="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441271" y="3453597"/>
            <a:ext cx="343491" cy="343491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Рисунок 10">
            <a:extLst>
              <a:ext uri="{FF2B5EF4-FFF2-40B4-BE49-F238E27FC236}">
                <a16:creationId xmlns="" xmlns:a16="http://schemas.microsoft.com/office/drawing/2014/main" id="{6AD5072C-6335-2B4B-B999-AD54DE63C12D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duotone>
              <a:schemeClr val="accent3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461575" y="3995234"/>
            <a:ext cx="316484" cy="316484"/>
          </a:xfrm>
          <a:prstGeom prst="rect">
            <a:avLst/>
          </a:prstGeom>
        </p:spPr>
      </p:pic>
      <p:pic>
        <p:nvPicPr>
          <p:cNvPr id="12" name="Рисунок 11">
            <a:extLst>
              <a:ext uri="{FF2B5EF4-FFF2-40B4-BE49-F238E27FC236}">
                <a16:creationId xmlns="" xmlns:a16="http://schemas.microsoft.com/office/drawing/2014/main" id="{0EC5E224-BCE9-3943-AEBA-5FAFCA53AB9F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duotone>
              <a:schemeClr val="accent3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474204" y="4569034"/>
            <a:ext cx="316484" cy="316484"/>
          </a:xfrm>
          <a:prstGeom prst="rect">
            <a:avLst/>
          </a:prstGeom>
        </p:spPr>
      </p:pic>
      <p:pic>
        <p:nvPicPr>
          <p:cNvPr id="14" name="Рисунок 13" descr="Компас">
            <a:extLst>
              <a:ext uri="{FF2B5EF4-FFF2-40B4-BE49-F238E27FC236}">
                <a16:creationId xmlns="" xmlns:a16="http://schemas.microsoft.com/office/drawing/2014/main" id="{399B35B8-8874-B747-9D9D-F04A98711BDD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96DAC541-7B7A-43D3-8B79-37D633B846F1}">
                <asvg:svgBlip xmlns=""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6385751" y="2294874"/>
            <a:ext cx="454532" cy="454532"/>
          </a:xfrm>
          <a:prstGeom prst="rect">
            <a:avLst/>
          </a:prstGeom>
        </p:spPr>
      </p:pic>
      <p:sp>
        <p:nvSpPr>
          <p:cNvPr id="35" name="TextBox 34">
            <a:extLst>
              <a:ext uri="{FF2B5EF4-FFF2-40B4-BE49-F238E27FC236}">
                <a16:creationId xmlns="" xmlns:a16="http://schemas.microsoft.com/office/drawing/2014/main" id="{950A2A6D-38D9-434D-8285-C4CF39B1F2BF}"/>
              </a:ext>
            </a:extLst>
          </p:cNvPr>
          <p:cNvSpPr txBox="1"/>
          <p:nvPr/>
        </p:nvSpPr>
        <p:spPr>
          <a:xfrm>
            <a:off x="6804248" y="2388530"/>
            <a:ext cx="20882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solidFill>
                  <a:schemeClr val="bg1"/>
                </a:solidFill>
                <a:hlinkClick r:id="rId12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job.econ.msu.ru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="" xmlns:a16="http://schemas.microsoft.com/office/drawing/2014/main" id="{1BDEECBB-B11A-0842-942B-54DB5657FC7C}"/>
              </a:ext>
            </a:extLst>
          </p:cNvPr>
          <p:cNvSpPr txBox="1"/>
          <p:nvPr/>
        </p:nvSpPr>
        <p:spPr>
          <a:xfrm>
            <a:off x="6804248" y="2952925"/>
            <a:ext cx="233975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hlinkClick r:id="rId13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career.econ.msu@gmail.com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endParaRPr lang="en-US" sz="1050" dirty="0">
              <a:solidFill>
                <a:schemeClr val="bg1"/>
              </a:solidFill>
            </a:endParaRPr>
          </a:p>
        </p:txBody>
      </p:sp>
      <p:sp>
        <p:nvSpPr>
          <p:cNvPr id="54" name="Прямоугольник 53">
            <a:extLst>
              <a:ext uri="{FF2B5EF4-FFF2-40B4-BE49-F238E27FC236}">
                <a16:creationId xmlns="" xmlns:a16="http://schemas.microsoft.com/office/drawing/2014/main" id="{7C871804-29DB-7E46-8762-5AB8DC69731C}"/>
              </a:ext>
            </a:extLst>
          </p:cNvPr>
          <p:cNvSpPr/>
          <p:nvPr/>
        </p:nvSpPr>
        <p:spPr>
          <a:xfrm>
            <a:off x="6804064" y="3459726"/>
            <a:ext cx="1597861" cy="307771"/>
          </a:xfrm>
          <a:prstGeom prst="rect">
            <a:avLst/>
          </a:prstGeom>
        </p:spPr>
        <p:txBody>
          <a:bodyPr wrap="none" lIns="91434" tIns="45717" rIns="91434" bIns="45717">
            <a:spAutoFit/>
          </a:bodyPr>
          <a:lstStyle/>
          <a:p>
            <a:r>
              <a:rPr lang="ru-RU" sz="1400" i="1" dirty="0">
                <a:solidFill>
                  <a:schemeClr val="bg1"/>
                </a:solidFill>
                <a:hlinkClick r:id="rId14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-US" sz="1400" dirty="0">
                <a:solidFill>
                  <a:schemeClr val="bg1"/>
                </a:solidFill>
                <a:hlinkClick r:id="rId14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vk.com/</a:t>
            </a:r>
            <a:r>
              <a:rPr lang="en-US" sz="1400" dirty="0" err="1">
                <a:solidFill>
                  <a:schemeClr val="bg1"/>
                </a:solidFill>
                <a:hlinkClick r:id="rId14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ssteconom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37" name="Прямоугольник 36">
            <a:extLst>
              <a:ext uri="{FF2B5EF4-FFF2-40B4-BE49-F238E27FC236}">
                <a16:creationId xmlns="" xmlns:a16="http://schemas.microsoft.com/office/drawing/2014/main" id="{633FFB20-E10F-754E-955A-177813B58F20}"/>
              </a:ext>
            </a:extLst>
          </p:cNvPr>
          <p:cNvSpPr/>
          <p:nvPr/>
        </p:nvSpPr>
        <p:spPr>
          <a:xfrm>
            <a:off x="6804064" y="3939902"/>
            <a:ext cx="206024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" sz="1400" dirty="0">
                <a:solidFill>
                  <a:schemeClr val="bg1"/>
                </a:solidFill>
                <a:hlinkClick r:id="rId15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telegram.me/CareerMSU</a:t>
            </a:r>
            <a:r>
              <a:rPr lang="en" sz="1400" dirty="0">
                <a:solidFill>
                  <a:schemeClr val="bg1"/>
                </a:solidFill>
              </a:rPr>
              <a:t> 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38" name="Прямоугольник 37">
            <a:extLst>
              <a:ext uri="{FF2B5EF4-FFF2-40B4-BE49-F238E27FC236}">
                <a16:creationId xmlns="" xmlns:a16="http://schemas.microsoft.com/office/drawing/2014/main" id="{525CFC92-041F-A245-9B6B-2486CC905BDC}"/>
              </a:ext>
            </a:extLst>
          </p:cNvPr>
          <p:cNvSpPr/>
          <p:nvPr/>
        </p:nvSpPr>
        <p:spPr>
          <a:xfrm>
            <a:off x="6804113" y="4152623"/>
            <a:ext cx="211301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" sz="1400" b="0" dirty="0">
                <a:solidFill>
                  <a:schemeClr val="bg1"/>
                </a:solidFill>
                <a:effectLst/>
                <a:hlinkClick r:id="rId16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telegram.me/vacancyMSU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55" name="Прямоугольник 54">
            <a:extLst>
              <a:ext uri="{FF2B5EF4-FFF2-40B4-BE49-F238E27FC236}">
                <a16:creationId xmlns="" xmlns:a16="http://schemas.microsoft.com/office/drawing/2014/main" id="{A79BF391-E945-B441-9E9F-0CCB6CE3A06E}"/>
              </a:ext>
            </a:extLst>
          </p:cNvPr>
          <p:cNvSpPr/>
          <p:nvPr/>
        </p:nvSpPr>
        <p:spPr>
          <a:xfrm>
            <a:off x="6815728" y="4587974"/>
            <a:ext cx="1175053" cy="307771"/>
          </a:xfrm>
          <a:prstGeom prst="rect">
            <a:avLst/>
          </a:prstGeom>
        </p:spPr>
        <p:txBody>
          <a:bodyPr wrap="none" lIns="91434" tIns="45717" rIns="91434" bIns="45717">
            <a:spAutoFit/>
          </a:bodyPr>
          <a:lstStyle/>
          <a:p>
            <a:r>
              <a:rPr lang="ru-RU" sz="1400" i="1" dirty="0">
                <a:solidFill>
                  <a:srgbClr val="0000FF"/>
                </a:solidFill>
              </a:rPr>
              <a:t> </a:t>
            </a:r>
            <a:r>
              <a:rPr lang="en-US" sz="1400" dirty="0" err="1">
                <a:solidFill>
                  <a:srgbClr val="0000FF"/>
                </a:solidFill>
              </a:rPr>
              <a:t>sst</a:t>
            </a:r>
            <a:r>
              <a:rPr lang="ru-RU" sz="1400" dirty="0">
                <a:solidFill>
                  <a:srgbClr val="0000FF"/>
                </a:solidFill>
              </a:rPr>
              <a:t>.</a:t>
            </a:r>
            <a:r>
              <a:rPr lang="en-US" sz="1400" dirty="0">
                <a:solidFill>
                  <a:srgbClr val="0000FF"/>
                </a:solidFill>
              </a:rPr>
              <a:t>econ</a:t>
            </a:r>
            <a:r>
              <a:rPr lang="ru-RU" sz="1400" dirty="0">
                <a:solidFill>
                  <a:srgbClr val="0000FF"/>
                </a:solidFill>
              </a:rPr>
              <a:t>.</a:t>
            </a:r>
            <a:r>
              <a:rPr lang="en-US" sz="1400" dirty="0" err="1">
                <a:solidFill>
                  <a:srgbClr val="0000FF"/>
                </a:solidFill>
              </a:rPr>
              <a:t>msu</a:t>
            </a:r>
            <a:endParaRPr lang="ru-RU" sz="14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67437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2" name="Прямая соединительная линия 111">
            <a:extLst>
              <a:ext uri="{FF2B5EF4-FFF2-40B4-BE49-F238E27FC236}">
                <a16:creationId xmlns:a16="http://schemas.microsoft.com/office/drawing/2014/main" xmlns="" id="{CFF3AB06-110F-9E48-A8ED-AE091679DBCF}"/>
              </a:ext>
            </a:extLst>
          </p:cNvPr>
          <p:cNvCxnSpPr>
            <a:cxnSpLocks/>
          </p:cNvCxnSpPr>
          <p:nvPr/>
        </p:nvCxnSpPr>
        <p:spPr>
          <a:xfrm flipH="1">
            <a:off x="6403983" y="2130979"/>
            <a:ext cx="998" cy="480314"/>
          </a:xfrm>
          <a:prstGeom prst="line">
            <a:avLst/>
          </a:prstGeom>
          <a:ln w="12700">
            <a:solidFill>
              <a:srgbClr val="00206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Прямая со стрелкой 68"/>
          <p:cNvCxnSpPr/>
          <p:nvPr/>
        </p:nvCxnSpPr>
        <p:spPr>
          <a:xfrm>
            <a:off x="654415" y="2572681"/>
            <a:ext cx="3946649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 flipV="1">
            <a:off x="4601061" y="2570712"/>
            <a:ext cx="3827466" cy="197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61" name="Объект 2">
            <a:extLst>
              <a:ext uri="{FF2B5EF4-FFF2-40B4-BE49-F238E27FC236}">
                <a16:creationId xmlns:a16="http://schemas.microsoft.com/office/drawing/2014/main" xmlns="" id="{0673E0DF-C221-0740-B6B8-6B99AA64A8EE}"/>
              </a:ext>
            </a:extLst>
          </p:cNvPr>
          <p:cNvSpPr txBox="1">
            <a:spLocks/>
          </p:cNvSpPr>
          <p:nvPr/>
        </p:nvSpPr>
        <p:spPr>
          <a:xfrm>
            <a:off x="3204494" y="3326777"/>
            <a:ext cx="1697493" cy="49793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800" b="1" dirty="0" smtClean="0">
                <a:latin typeface="FuturaDemiC"/>
              </a:rPr>
              <a:t>Семестровые кейсы</a:t>
            </a:r>
            <a:r>
              <a:rPr lang="ru-RU" sz="700" b="1" dirty="0" smtClean="0">
                <a:latin typeface="FuturaDemiC"/>
              </a:rPr>
              <a:t> </a:t>
            </a:r>
            <a:r>
              <a:rPr lang="ru-RU" sz="800" dirty="0" smtClean="0">
                <a:latin typeface="FuturaDemiC"/>
              </a:rPr>
              <a:t>по курсу «Экономика персонала»</a:t>
            </a:r>
            <a:endParaRPr lang="ru-RU" sz="800" dirty="0">
              <a:latin typeface="FuturaDemiC"/>
            </a:endParaRPr>
          </a:p>
        </p:txBody>
      </p:sp>
      <p:cxnSp>
        <p:nvCxnSpPr>
          <p:cNvPr id="96" name="Прямая соединительная линия 95">
            <a:extLst>
              <a:ext uri="{FF2B5EF4-FFF2-40B4-BE49-F238E27FC236}">
                <a16:creationId xmlns:a16="http://schemas.microsoft.com/office/drawing/2014/main" xmlns="" id="{CFF3AB06-110F-9E48-A8ED-AE091679DBCF}"/>
              </a:ext>
            </a:extLst>
          </p:cNvPr>
          <p:cNvCxnSpPr>
            <a:cxnSpLocks/>
          </p:cNvCxnSpPr>
          <p:nvPr/>
        </p:nvCxnSpPr>
        <p:spPr>
          <a:xfrm flipH="1">
            <a:off x="3976681" y="1991890"/>
            <a:ext cx="998" cy="595116"/>
          </a:xfrm>
          <a:prstGeom prst="line">
            <a:avLst/>
          </a:prstGeom>
          <a:ln w="12700">
            <a:solidFill>
              <a:srgbClr val="00206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Объект 2">
            <a:extLst>
              <a:ext uri="{FF2B5EF4-FFF2-40B4-BE49-F238E27FC236}">
                <a16:creationId xmlns:a16="http://schemas.microsoft.com/office/drawing/2014/main" xmlns="" id="{A967B58B-A19C-FA47-8007-2EA708123F2C}"/>
              </a:ext>
            </a:extLst>
          </p:cNvPr>
          <p:cNvSpPr txBox="1">
            <a:spLocks/>
          </p:cNvSpPr>
          <p:nvPr/>
        </p:nvSpPr>
        <p:spPr>
          <a:xfrm>
            <a:off x="2947519" y="2527630"/>
            <a:ext cx="1820237" cy="11033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900" b="1" dirty="0" smtClean="0">
                <a:latin typeface="FuturaDemiC"/>
              </a:rPr>
              <a:t>Лекции и семинары </a:t>
            </a:r>
            <a:r>
              <a:rPr lang="ru-RU" sz="900" dirty="0" smtClean="0">
                <a:latin typeface="FuturaDemiC"/>
              </a:rPr>
              <a:t>с участием компаний (практиков)  в рамках Дисциплин</a:t>
            </a:r>
            <a:endParaRPr lang="ru-RU" sz="900" dirty="0">
              <a:latin typeface="FuturaDemiC"/>
            </a:endParaRP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AA8CE01-BF2E-DF47-B09E-1B5016F240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2136" y="97024"/>
            <a:ext cx="6790143" cy="499880"/>
          </a:xfrm>
        </p:spPr>
        <p:txBody>
          <a:bodyPr>
            <a:normAutofit fontScale="90000"/>
          </a:bodyPr>
          <a:lstStyle/>
          <a:p>
            <a:pPr algn="l"/>
            <a:r>
              <a:rPr lang="ru-RU" sz="3600" dirty="0" smtClean="0">
                <a:solidFill>
                  <a:srgbClr val="002060"/>
                </a:solidFill>
                <a:latin typeface="FuturaDemiC"/>
                <a:ea typeface="+mn-ea"/>
                <a:cs typeface="+mn-cs"/>
              </a:rPr>
              <a:t>Развитие Направления</a:t>
            </a:r>
            <a:endParaRPr lang="ru-RU" sz="3600" dirty="0">
              <a:solidFill>
                <a:srgbClr val="002060"/>
              </a:solidFill>
              <a:latin typeface="FuturaDemiC"/>
              <a:ea typeface="+mn-ea"/>
              <a:cs typeface="+mn-cs"/>
            </a:endParaRPr>
          </a:p>
        </p:txBody>
      </p:sp>
      <p:cxnSp>
        <p:nvCxnSpPr>
          <p:cNvPr id="41" name="Прямая соединительная линия 40">
            <a:extLst>
              <a:ext uri="{FF2B5EF4-FFF2-40B4-BE49-F238E27FC236}">
                <a16:creationId xmlns:a16="http://schemas.microsoft.com/office/drawing/2014/main" xmlns="" id="{5564F276-26A7-F443-B0A3-88028D4D869B}"/>
              </a:ext>
            </a:extLst>
          </p:cNvPr>
          <p:cNvCxnSpPr>
            <a:cxnSpLocks/>
          </p:cNvCxnSpPr>
          <p:nvPr/>
        </p:nvCxnSpPr>
        <p:spPr>
          <a:xfrm>
            <a:off x="0" y="628253"/>
            <a:ext cx="302136" cy="0"/>
          </a:xfrm>
          <a:prstGeom prst="line">
            <a:avLst/>
          </a:prstGeom>
          <a:ln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34" name="Объект 2">
            <a:extLst>
              <a:ext uri="{FF2B5EF4-FFF2-40B4-BE49-F238E27FC236}">
                <a16:creationId xmlns:a16="http://schemas.microsoft.com/office/drawing/2014/main" xmlns="" id="{A0633E9C-DBF3-7941-A869-07F31141E306}"/>
              </a:ext>
            </a:extLst>
          </p:cNvPr>
          <p:cNvSpPr txBox="1">
            <a:spLocks/>
          </p:cNvSpPr>
          <p:nvPr/>
        </p:nvSpPr>
        <p:spPr>
          <a:xfrm>
            <a:off x="8802499" y="3813092"/>
            <a:ext cx="1780010" cy="6370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endParaRPr lang="ru-RU" sz="1700" b="1" dirty="0">
              <a:solidFill>
                <a:srgbClr val="BE2A26"/>
              </a:solidFill>
            </a:endParaRPr>
          </a:p>
        </p:txBody>
      </p:sp>
      <p:sp>
        <p:nvSpPr>
          <p:cNvPr id="72" name="Прямоугольник 71">
            <a:extLst>
              <a:ext uri="{FF2B5EF4-FFF2-40B4-BE49-F238E27FC236}">
                <a16:creationId xmlns:a16="http://schemas.microsoft.com/office/drawing/2014/main" xmlns="" id="{7F0916E6-9534-394F-A1F8-FC3CB93D5511}"/>
              </a:ext>
            </a:extLst>
          </p:cNvPr>
          <p:cNvSpPr/>
          <p:nvPr/>
        </p:nvSpPr>
        <p:spPr>
          <a:xfrm>
            <a:off x="960894" y="2514801"/>
            <a:ext cx="81000" cy="81000"/>
          </a:xfrm>
          <a:prstGeom prst="rect">
            <a:avLst/>
          </a:prstGeom>
          <a:solidFill>
            <a:srgbClr val="BE2B26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050" dirty="0"/>
          </a:p>
        </p:txBody>
      </p:sp>
      <p:sp>
        <p:nvSpPr>
          <p:cNvPr id="79" name="Прямоугольник 78">
            <a:extLst>
              <a:ext uri="{FF2B5EF4-FFF2-40B4-BE49-F238E27FC236}">
                <a16:creationId xmlns:a16="http://schemas.microsoft.com/office/drawing/2014/main" xmlns="" id="{DBCAD0BD-1916-A346-A3E7-0C11828D6776}"/>
              </a:ext>
            </a:extLst>
          </p:cNvPr>
          <p:cNvSpPr/>
          <p:nvPr/>
        </p:nvSpPr>
        <p:spPr>
          <a:xfrm>
            <a:off x="2335031" y="2514801"/>
            <a:ext cx="81000" cy="81000"/>
          </a:xfrm>
          <a:prstGeom prst="rect">
            <a:avLst/>
          </a:prstGeom>
          <a:solidFill>
            <a:srgbClr val="BE2B26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050" dirty="0"/>
          </a:p>
        </p:txBody>
      </p:sp>
      <p:sp>
        <p:nvSpPr>
          <p:cNvPr id="80" name="Прямоугольник 79">
            <a:extLst>
              <a:ext uri="{FF2B5EF4-FFF2-40B4-BE49-F238E27FC236}">
                <a16:creationId xmlns:a16="http://schemas.microsoft.com/office/drawing/2014/main" xmlns="" id="{10F8F62A-D820-9947-9FAE-2CD2A7C4739D}"/>
              </a:ext>
            </a:extLst>
          </p:cNvPr>
          <p:cNvSpPr/>
          <p:nvPr/>
        </p:nvSpPr>
        <p:spPr>
          <a:xfrm>
            <a:off x="4730852" y="2514371"/>
            <a:ext cx="81000" cy="81000"/>
          </a:xfrm>
          <a:prstGeom prst="rect">
            <a:avLst/>
          </a:prstGeom>
          <a:solidFill>
            <a:srgbClr val="BE2B26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050" dirty="0"/>
          </a:p>
        </p:txBody>
      </p:sp>
      <p:cxnSp>
        <p:nvCxnSpPr>
          <p:cNvPr id="86" name="Прямая соединительная линия 85">
            <a:extLst>
              <a:ext uri="{FF2B5EF4-FFF2-40B4-BE49-F238E27FC236}">
                <a16:creationId xmlns:a16="http://schemas.microsoft.com/office/drawing/2014/main" xmlns="" id="{9C42B7FE-1F6B-AB45-8888-B5CB2E29319B}"/>
              </a:ext>
            </a:extLst>
          </p:cNvPr>
          <p:cNvCxnSpPr>
            <a:cxnSpLocks/>
            <a:stCxn id="72" idx="0"/>
          </p:cNvCxnSpPr>
          <p:nvPr/>
        </p:nvCxnSpPr>
        <p:spPr>
          <a:xfrm flipV="1">
            <a:off x="1001394" y="1539125"/>
            <a:ext cx="2294" cy="975677"/>
          </a:xfrm>
          <a:prstGeom prst="line">
            <a:avLst/>
          </a:prstGeom>
          <a:ln w="12700">
            <a:solidFill>
              <a:srgbClr val="00206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Прямоугольник 86">
            <a:extLst>
              <a:ext uri="{FF2B5EF4-FFF2-40B4-BE49-F238E27FC236}">
                <a16:creationId xmlns:a16="http://schemas.microsoft.com/office/drawing/2014/main" xmlns="" id="{E3C025AE-0E36-D94F-A745-FE5BA37844E9}"/>
              </a:ext>
            </a:extLst>
          </p:cNvPr>
          <p:cNvSpPr/>
          <p:nvPr/>
        </p:nvSpPr>
        <p:spPr>
          <a:xfrm>
            <a:off x="971413" y="1498625"/>
            <a:ext cx="81000" cy="81000"/>
          </a:xfrm>
          <a:prstGeom prst="rect">
            <a:avLst/>
          </a:prstGeom>
          <a:solidFill>
            <a:srgbClr val="BE2B26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050" dirty="0"/>
          </a:p>
        </p:txBody>
      </p:sp>
      <p:sp>
        <p:nvSpPr>
          <p:cNvPr id="89" name="Прямоугольник 88">
            <a:extLst>
              <a:ext uri="{FF2B5EF4-FFF2-40B4-BE49-F238E27FC236}">
                <a16:creationId xmlns:a16="http://schemas.microsoft.com/office/drawing/2014/main" xmlns="" id="{86E2E9F9-4B85-F041-B16E-DE5DA312184A}"/>
              </a:ext>
            </a:extLst>
          </p:cNvPr>
          <p:cNvSpPr/>
          <p:nvPr/>
        </p:nvSpPr>
        <p:spPr>
          <a:xfrm>
            <a:off x="2313659" y="1027634"/>
            <a:ext cx="81000" cy="81000"/>
          </a:xfrm>
          <a:prstGeom prst="rect">
            <a:avLst/>
          </a:prstGeom>
          <a:solidFill>
            <a:srgbClr val="BE2B26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050" dirty="0"/>
          </a:p>
        </p:txBody>
      </p:sp>
      <p:cxnSp>
        <p:nvCxnSpPr>
          <p:cNvPr id="90" name="Прямая соединительная линия 89">
            <a:extLst>
              <a:ext uri="{FF2B5EF4-FFF2-40B4-BE49-F238E27FC236}">
                <a16:creationId xmlns:a16="http://schemas.microsoft.com/office/drawing/2014/main" xmlns="" id="{9F56A9BA-AE38-B047-8C6E-19FF6D7D7D89}"/>
              </a:ext>
            </a:extLst>
          </p:cNvPr>
          <p:cNvCxnSpPr>
            <a:cxnSpLocks/>
            <a:endCxn id="91" idx="2"/>
          </p:cNvCxnSpPr>
          <p:nvPr/>
        </p:nvCxnSpPr>
        <p:spPr>
          <a:xfrm flipV="1">
            <a:off x="4755897" y="1364094"/>
            <a:ext cx="0" cy="1206419"/>
          </a:xfrm>
          <a:prstGeom prst="line">
            <a:avLst/>
          </a:prstGeom>
          <a:ln w="12700">
            <a:solidFill>
              <a:srgbClr val="00206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Прямоугольник 90">
            <a:extLst>
              <a:ext uri="{FF2B5EF4-FFF2-40B4-BE49-F238E27FC236}">
                <a16:creationId xmlns:a16="http://schemas.microsoft.com/office/drawing/2014/main" xmlns="" id="{CF53840A-B419-DA4C-B0C0-BEE199B13844}"/>
              </a:ext>
            </a:extLst>
          </p:cNvPr>
          <p:cNvSpPr/>
          <p:nvPr/>
        </p:nvSpPr>
        <p:spPr>
          <a:xfrm>
            <a:off x="4715397" y="1283092"/>
            <a:ext cx="81000" cy="81000"/>
          </a:xfrm>
          <a:prstGeom prst="rect">
            <a:avLst/>
          </a:prstGeom>
          <a:solidFill>
            <a:srgbClr val="BE2B26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050" dirty="0"/>
          </a:p>
        </p:txBody>
      </p:sp>
      <p:sp>
        <p:nvSpPr>
          <p:cNvPr id="97" name="Прямоугольник 96">
            <a:extLst>
              <a:ext uri="{FF2B5EF4-FFF2-40B4-BE49-F238E27FC236}">
                <a16:creationId xmlns:a16="http://schemas.microsoft.com/office/drawing/2014/main" xmlns="" id="{9277EAB8-36F3-D944-9E13-79466B3B1D63}"/>
              </a:ext>
            </a:extLst>
          </p:cNvPr>
          <p:cNvSpPr/>
          <p:nvPr/>
        </p:nvSpPr>
        <p:spPr>
          <a:xfrm>
            <a:off x="3961542" y="1951390"/>
            <a:ext cx="81000" cy="81000"/>
          </a:xfrm>
          <a:prstGeom prst="rect">
            <a:avLst/>
          </a:prstGeom>
          <a:solidFill>
            <a:srgbClr val="BE2B26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050" dirty="0"/>
          </a:p>
        </p:txBody>
      </p:sp>
      <p:sp>
        <p:nvSpPr>
          <p:cNvPr id="98" name="Объект 2">
            <a:extLst>
              <a:ext uri="{FF2B5EF4-FFF2-40B4-BE49-F238E27FC236}">
                <a16:creationId xmlns:a16="http://schemas.microsoft.com/office/drawing/2014/main" xmlns="" id="{7EB940D3-3105-5945-B807-EE9974142BCE}"/>
              </a:ext>
            </a:extLst>
          </p:cNvPr>
          <p:cNvSpPr txBox="1">
            <a:spLocks/>
          </p:cNvSpPr>
          <p:nvPr/>
        </p:nvSpPr>
        <p:spPr>
          <a:xfrm>
            <a:off x="3919694" y="1865144"/>
            <a:ext cx="753999" cy="3931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800" b="1" dirty="0" smtClean="0">
                <a:latin typeface="FuturaDemiC"/>
              </a:rPr>
              <a:t>Проект МАКС</a:t>
            </a:r>
            <a:endParaRPr lang="ru-RU" sz="800" b="1" dirty="0">
              <a:latin typeface="FuturaDemiC"/>
            </a:endParaRPr>
          </a:p>
        </p:txBody>
      </p:sp>
      <p:sp>
        <p:nvSpPr>
          <p:cNvPr id="99" name="Объект 2">
            <a:extLst>
              <a:ext uri="{FF2B5EF4-FFF2-40B4-BE49-F238E27FC236}">
                <a16:creationId xmlns:a16="http://schemas.microsoft.com/office/drawing/2014/main" xmlns="" id="{2D0A6705-23B6-0B47-A79A-92402926458C}"/>
              </a:ext>
            </a:extLst>
          </p:cNvPr>
          <p:cNvSpPr txBox="1">
            <a:spLocks/>
          </p:cNvSpPr>
          <p:nvPr/>
        </p:nvSpPr>
        <p:spPr>
          <a:xfrm>
            <a:off x="816446" y="1123739"/>
            <a:ext cx="932328" cy="27714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ru-RU" sz="900" dirty="0">
              <a:latin typeface="FuturaDemiC"/>
            </a:endParaRPr>
          </a:p>
        </p:txBody>
      </p:sp>
      <p:sp>
        <p:nvSpPr>
          <p:cNvPr id="100" name="Объект 2">
            <a:extLst>
              <a:ext uri="{FF2B5EF4-FFF2-40B4-BE49-F238E27FC236}">
                <a16:creationId xmlns:a16="http://schemas.microsoft.com/office/drawing/2014/main" xmlns="" id="{0673E0DF-C221-0740-B6B8-6B99AA64A8EE}"/>
              </a:ext>
            </a:extLst>
          </p:cNvPr>
          <p:cNvSpPr txBox="1">
            <a:spLocks/>
          </p:cNvSpPr>
          <p:nvPr/>
        </p:nvSpPr>
        <p:spPr>
          <a:xfrm>
            <a:off x="5572533" y="3439398"/>
            <a:ext cx="1201043" cy="33014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900" b="1" dirty="0" smtClean="0">
                <a:latin typeface="FuturaDemiC"/>
              </a:rPr>
              <a:t>Практика в </a:t>
            </a:r>
            <a:r>
              <a:rPr lang="ru-RU" sz="900" b="1" dirty="0" err="1" smtClean="0">
                <a:latin typeface="FuturaDemiC"/>
              </a:rPr>
              <a:t>БакМен</a:t>
            </a:r>
            <a:endParaRPr lang="ru-RU" sz="900" b="1" dirty="0">
              <a:latin typeface="FuturaDemiC"/>
            </a:endParaRPr>
          </a:p>
        </p:txBody>
      </p:sp>
      <p:sp>
        <p:nvSpPr>
          <p:cNvPr id="101" name="Объект 2">
            <a:extLst>
              <a:ext uri="{FF2B5EF4-FFF2-40B4-BE49-F238E27FC236}">
                <a16:creationId xmlns:a16="http://schemas.microsoft.com/office/drawing/2014/main" xmlns="" id="{5B24B903-AF16-D44C-8495-27EA7694D490}"/>
              </a:ext>
            </a:extLst>
          </p:cNvPr>
          <p:cNvSpPr txBox="1">
            <a:spLocks/>
          </p:cNvSpPr>
          <p:nvPr/>
        </p:nvSpPr>
        <p:spPr>
          <a:xfrm>
            <a:off x="4754035" y="2884193"/>
            <a:ext cx="1562132" cy="27714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800" b="1" dirty="0" smtClean="0">
                <a:latin typeface="FuturaDemiC"/>
              </a:rPr>
              <a:t>Магистратура: </a:t>
            </a:r>
            <a:r>
              <a:rPr lang="ru-RU" sz="800" dirty="0" smtClean="0">
                <a:latin typeface="FuturaDemiC"/>
              </a:rPr>
              <a:t>Блок от ССТ и Экспресс-интервью с Компаниями</a:t>
            </a:r>
            <a:endParaRPr lang="ru-RU" sz="1050" dirty="0">
              <a:latin typeface="FuturaDemiC"/>
            </a:endParaRPr>
          </a:p>
        </p:txBody>
      </p:sp>
      <p:sp>
        <p:nvSpPr>
          <p:cNvPr id="108" name="Объект 2">
            <a:extLst>
              <a:ext uri="{FF2B5EF4-FFF2-40B4-BE49-F238E27FC236}">
                <a16:creationId xmlns:a16="http://schemas.microsoft.com/office/drawing/2014/main" xmlns="" id="{144A281F-C436-8B40-BA7B-D12DB7A102D7}"/>
              </a:ext>
            </a:extLst>
          </p:cNvPr>
          <p:cNvSpPr txBox="1">
            <a:spLocks/>
          </p:cNvSpPr>
          <p:nvPr/>
        </p:nvSpPr>
        <p:spPr>
          <a:xfrm>
            <a:off x="2409242" y="1173684"/>
            <a:ext cx="1980931" cy="50704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800" b="1" dirty="0" smtClean="0">
                <a:latin typeface="FuturaDemiC"/>
              </a:rPr>
              <a:t>Мероприятия </a:t>
            </a:r>
            <a:r>
              <a:rPr lang="ru-RU" sz="800" dirty="0" smtClean="0">
                <a:latin typeface="FuturaDemiC"/>
              </a:rPr>
              <a:t>Службы содействия трудоустройству с Компаниями</a:t>
            </a:r>
            <a:endParaRPr lang="ru-RU" sz="800" dirty="0">
              <a:latin typeface="FuturaDemiC"/>
            </a:endParaRPr>
          </a:p>
        </p:txBody>
      </p:sp>
      <p:sp>
        <p:nvSpPr>
          <p:cNvPr id="110" name="Объект 2">
            <a:extLst>
              <a:ext uri="{FF2B5EF4-FFF2-40B4-BE49-F238E27FC236}">
                <a16:creationId xmlns:a16="http://schemas.microsoft.com/office/drawing/2014/main" xmlns="" id="{7E968284-E0AC-B343-A4ED-8C0509360063}"/>
              </a:ext>
            </a:extLst>
          </p:cNvPr>
          <p:cNvSpPr txBox="1">
            <a:spLocks/>
          </p:cNvSpPr>
          <p:nvPr/>
        </p:nvSpPr>
        <p:spPr>
          <a:xfrm>
            <a:off x="-2739" y="1484180"/>
            <a:ext cx="932328" cy="61857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1400" b="1" dirty="0" smtClean="0">
                <a:latin typeface="FuturaDemiC"/>
              </a:rPr>
              <a:t>Внеучебная работа</a:t>
            </a:r>
            <a:endParaRPr lang="ru-RU" sz="1400" b="1" dirty="0">
              <a:latin typeface="FuturaDemiC"/>
            </a:endParaRPr>
          </a:p>
        </p:txBody>
      </p:sp>
      <p:sp>
        <p:nvSpPr>
          <p:cNvPr id="116" name="Прямоугольник 115">
            <a:extLst>
              <a:ext uri="{FF2B5EF4-FFF2-40B4-BE49-F238E27FC236}">
                <a16:creationId xmlns:a16="http://schemas.microsoft.com/office/drawing/2014/main" xmlns="" id="{779DD4D6-31F1-4641-9A72-0B1AA3681EA3}"/>
              </a:ext>
            </a:extLst>
          </p:cNvPr>
          <p:cNvSpPr/>
          <p:nvPr/>
        </p:nvSpPr>
        <p:spPr>
          <a:xfrm>
            <a:off x="124666" y="4248891"/>
            <a:ext cx="3453065" cy="702580"/>
          </a:xfrm>
          <a:prstGeom prst="rect">
            <a:avLst/>
          </a:prstGeom>
          <a:noFill/>
          <a:ln>
            <a:solidFill>
              <a:schemeClr val="accent1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50"/>
          </a:p>
        </p:txBody>
      </p:sp>
      <p:sp>
        <p:nvSpPr>
          <p:cNvPr id="117" name="TextBox 116">
            <a:extLst>
              <a:ext uri="{FF2B5EF4-FFF2-40B4-BE49-F238E27FC236}">
                <a16:creationId xmlns:a16="http://schemas.microsoft.com/office/drawing/2014/main" xmlns="" id="{5D6FFD7D-EC7D-1D4E-875D-4EA77C04CD58}"/>
              </a:ext>
            </a:extLst>
          </p:cNvPr>
          <p:cNvSpPr txBox="1"/>
          <p:nvPr/>
        </p:nvSpPr>
        <p:spPr>
          <a:xfrm>
            <a:off x="195285" y="4324172"/>
            <a:ext cx="4208825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b="1" dirty="0" smtClean="0">
                <a:solidFill>
                  <a:schemeClr val="accent5">
                    <a:lumMod val="50000"/>
                  </a:schemeClr>
                </a:solidFill>
                <a:latin typeface="FuturaBookC"/>
              </a:rPr>
              <a:t>Много предложений для студентов</a:t>
            </a:r>
          </a:p>
          <a:p>
            <a:r>
              <a:rPr lang="ru-RU" sz="1100" b="1" dirty="0" smtClean="0">
                <a:solidFill>
                  <a:schemeClr val="accent5">
                    <a:lumMod val="50000"/>
                  </a:schemeClr>
                </a:solidFill>
                <a:latin typeface="FuturaBookC"/>
              </a:rPr>
              <a:t>Глубокая интеграция с Учебным Процессом</a:t>
            </a:r>
          </a:p>
          <a:p>
            <a:r>
              <a:rPr lang="ru-RU" sz="1100" b="1" dirty="0" smtClean="0">
                <a:solidFill>
                  <a:schemeClr val="accent5">
                    <a:lumMod val="50000"/>
                  </a:schemeClr>
                </a:solidFill>
                <a:latin typeface="FuturaBookC"/>
              </a:rPr>
              <a:t>Долгосрочное партнерство с компаниями</a:t>
            </a:r>
            <a:endParaRPr lang="ru-RU" sz="1100" b="1" dirty="0">
              <a:solidFill>
                <a:schemeClr val="accent5">
                  <a:lumMod val="50000"/>
                </a:schemeClr>
              </a:solidFill>
              <a:latin typeface="FuturaBookC"/>
            </a:endParaRPr>
          </a:p>
        </p:txBody>
      </p:sp>
      <p:pic>
        <p:nvPicPr>
          <p:cNvPr id="52" name="Object 3" descr="preencoded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485754" y="204006"/>
            <a:ext cx="1240496" cy="674363"/>
          </a:xfrm>
          <a:prstGeom prst="rect">
            <a:avLst/>
          </a:prstGeom>
        </p:spPr>
      </p:pic>
      <p:sp>
        <p:nvSpPr>
          <p:cNvPr id="53" name="Объект 2">
            <a:extLst>
              <a:ext uri="{FF2B5EF4-FFF2-40B4-BE49-F238E27FC236}">
                <a16:creationId xmlns:a16="http://schemas.microsoft.com/office/drawing/2014/main" xmlns="" id="{7E968284-E0AC-B343-A4ED-8C0509360063}"/>
              </a:ext>
            </a:extLst>
          </p:cNvPr>
          <p:cNvSpPr txBox="1">
            <a:spLocks/>
          </p:cNvSpPr>
          <p:nvPr/>
        </p:nvSpPr>
        <p:spPr>
          <a:xfrm>
            <a:off x="34117" y="3163750"/>
            <a:ext cx="932328" cy="61857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1400" b="1" dirty="0" smtClean="0">
                <a:latin typeface="FuturaDemiC"/>
              </a:rPr>
              <a:t>Учебная работа</a:t>
            </a:r>
            <a:endParaRPr lang="ru-RU" sz="1400" b="1" dirty="0">
              <a:latin typeface="FuturaDemiC"/>
            </a:endParaRPr>
          </a:p>
        </p:txBody>
      </p:sp>
      <p:sp>
        <p:nvSpPr>
          <p:cNvPr id="58" name="Прямоугольник 57">
            <a:extLst>
              <a:ext uri="{FF2B5EF4-FFF2-40B4-BE49-F238E27FC236}">
                <a16:creationId xmlns:a16="http://schemas.microsoft.com/office/drawing/2014/main" xmlns="" id="{86E2E9F9-4B85-F041-B16E-DE5DA312184A}"/>
              </a:ext>
            </a:extLst>
          </p:cNvPr>
          <p:cNvSpPr/>
          <p:nvPr/>
        </p:nvSpPr>
        <p:spPr>
          <a:xfrm>
            <a:off x="2325008" y="1712693"/>
            <a:ext cx="81000" cy="81000"/>
          </a:xfrm>
          <a:prstGeom prst="rect">
            <a:avLst/>
          </a:prstGeom>
          <a:solidFill>
            <a:srgbClr val="BE2B26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050" dirty="0"/>
          </a:p>
        </p:txBody>
      </p:sp>
      <p:sp>
        <p:nvSpPr>
          <p:cNvPr id="60" name="Прямоугольник 59">
            <a:extLst>
              <a:ext uri="{FF2B5EF4-FFF2-40B4-BE49-F238E27FC236}">
                <a16:creationId xmlns:a16="http://schemas.microsoft.com/office/drawing/2014/main" xmlns="" id="{86E2E9F9-4B85-F041-B16E-DE5DA312184A}"/>
              </a:ext>
            </a:extLst>
          </p:cNvPr>
          <p:cNvSpPr/>
          <p:nvPr/>
        </p:nvSpPr>
        <p:spPr>
          <a:xfrm>
            <a:off x="6211930" y="1726336"/>
            <a:ext cx="81000" cy="81000"/>
          </a:xfrm>
          <a:prstGeom prst="rect">
            <a:avLst/>
          </a:prstGeom>
          <a:solidFill>
            <a:srgbClr val="BE2B26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050" dirty="0"/>
          </a:p>
        </p:txBody>
      </p:sp>
      <p:sp>
        <p:nvSpPr>
          <p:cNvPr id="62" name="Объект 2">
            <a:extLst>
              <a:ext uri="{FF2B5EF4-FFF2-40B4-BE49-F238E27FC236}">
                <a16:creationId xmlns:a16="http://schemas.microsoft.com/office/drawing/2014/main" xmlns="" id="{5B24B903-AF16-D44C-8495-27EA7694D490}"/>
              </a:ext>
            </a:extLst>
          </p:cNvPr>
          <p:cNvSpPr txBox="1">
            <a:spLocks/>
          </p:cNvSpPr>
          <p:nvPr/>
        </p:nvSpPr>
        <p:spPr>
          <a:xfrm>
            <a:off x="6292930" y="1706129"/>
            <a:ext cx="1562132" cy="27714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800" dirty="0" smtClean="0">
                <a:latin typeface="FuturaDemiC"/>
              </a:rPr>
              <a:t>Кейсы для Универсиады по маркетингу</a:t>
            </a:r>
            <a:endParaRPr lang="ru-RU" sz="800" dirty="0">
              <a:latin typeface="FuturaDemiC"/>
            </a:endParaRPr>
          </a:p>
        </p:txBody>
      </p:sp>
      <p:sp>
        <p:nvSpPr>
          <p:cNvPr id="63" name="Прямоугольник 62">
            <a:extLst>
              <a:ext uri="{FF2B5EF4-FFF2-40B4-BE49-F238E27FC236}">
                <a16:creationId xmlns:a16="http://schemas.microsoft.com/office/drawing/2014/main" xmlns="" id="{86E2E9F9-4B85-F041-B16E-DE5DA312184A}"/>
              </a:ext>
            </a:extLst>
          </p:cNvPr>
          <p:cNvSpPr/>
          <p:nvPr/>
        </p:nvSpPr>
        <p:spPr>
          <a:xfrm>
            <a:off x="6374318" y="2530292"/>
            <a:ext cx="81000" cy="81000"/>
          </a:xfrm>
          <a:prstGeom prst="rect">
            <a:avLst/>
          </a:prstGeom>
          <a:solidFill>
            <a:srgbClr val="BE2B26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050" dirty="0"/>
          </a:p>
        </p:txBody>
      </p:sp>
      <p:sp>
        <p:nvSpPr>
          <p:cNvPr id="73" name="Прямоугольник 72">
            <a:extLst>
              <a:ext uri="{FF2B5EF4-FFF2-40B4-BE49-F238E27FC236}">
                <a16:creationId xmlns:a16="http://schemas.microsoft.com/office/drawing/2014/main" xmlns="" id="{86E2E9F9-4B85-F041-B16E-DE5DA312184A}"/>
              </a:ext>
            </a:extLst>
          </p:cNvPr>
          <p:cNvSpPr/>
          <p:nvPr/>
        </p:nvSpPr>
        <p:spPr>
          <a:xfrm>
            <a:off x="2320131" y="1322813"/>
            <a:ext cx="81000" cy="81000"/>
          </a:xfrm>
          <a:prstGeom prst="rect">
            <a:avLst/>
          </a:prstGeom>
          <a:solidFill>
            <a:srgbClr val="BE2B26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050" dirty="0"/>
          </a:p>
        </p:txBody>
      </p:sp>
      <p:sp>
        <p:nvSpPr>
          <p:cNvPr id="39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359902" y="4526280"/>
            <a:ext cx="411480" cy="411480"/>
          </a:xfrm>
          <a:prstGeom prst="ellipse">
            <a:avLst/>
          </a:prstGeom>
          <a:solidFill>
            <a:schemeClr val="tx1">
              <a:alpha val="80000"/>
            </a:schemeClr>
          </a:solidFill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r>
              <a:rPr lang="ru-RU" sz="800" dirty="0" smtClean="0">
                <a:solidFill>
                  <a:schemeClr val="bg1"/>
                </a:solidFill>
              </a:rPr>
              <a:t>2</a:t>
            </a:r>
            <a:endParaRPr lang="ru-RU" sz="800" dirty="0">
              <a:solidFill>
                <a:schemeClr val="bg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15664" y="1393282"/>
            <a:ext cx="121839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800" dirty="0">
                <a:latin typeface="FuturaDemiC"/>
              </a:rPr>
              <a:t> </a:t>
            </a:r>
            <a:r>
              <a:rPr lang="ru-RU" sz="800" dirty="0" smtClean="0">
                <a:latin typeface="FuturaDemiC"/>
              </a:rPr>
              <a:t>«Стихийное» </a:t>
            </a:r>
            <a:r>
              <a:rPr lang="ru-RU" sz="800" b="1" dirty="0" smtClean="0">
                <a:latin typeface="FuturaDemiC"/>
              </a:rPr>
              <a:t>формирование направления </a:t>
            </a:r>
            <a:r>
              <a:rPr lang="ru-RU" sz="800" dirty="0" smtClean="0">
                <a:latin typeface="FuturaDemiC"/>
              </a:rPr>
              <a:t>как ответ на спрос рынка</a:t>
            </a:r>
            <a:endParaRPr lang="ru-RU" sz="800" dirty="0"/>
          </a:p>
        </p:txBody>
      </p:sp>
      <p:sp>
        <p:nvSpPr>
          <p:cNvPr id="44" name="Прямоугольник 43"/>
          <p:cNvSpPr/>
          <p:nvPr/>
        </p:nvSpPr>
        <p:spPr>
          <a:xfrm>
            <a:off x="629945" y="2570512"/>
            <a:ext cx="646331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900" dirty="0" smtClean="0">
                <a:latin typeface="FuturaDemiC"/>
              </a:rPr>
              <a:t>~ 200</a:t>
            </a:r>
            <a:r>
              <a:rPr lang="en-US" sz="900" dirty="0" smtClean="0">
                <a:latin typeface="FuturaDemiC"/>
              </a:rPr>
              <a:t>7</a:t>
            </a:r>
            <a:r>
              <a:rPr lang="ru-RU" sz="900" dirty="0" smtClean="0">
                <a:latin typeface="FuturaDemiC"/>
              </a:rPr>
              <a:t> г.</a:t>
            </a:r>
            <a:endParaRPr lang="ru-RU" sz="900" dirty="0"/>
          </a:p>
        </p:txBody>
      </p:sp>
      <p:sp>
        <p:nvSpPr>
          <p:cNvPr id="45" name="Прямоугольник 44"/>
          <p:cNvSpPr/>
          <p:nvPr/>
        </p:nvSpPr>
        <p:spPr>
          <a:xfrm>
            <a:off x="1876809" y="2579494"/>
            <a:ext cx="579005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900" dirty="0" smtClean="0">
                <a:latin typeface="FuturaDemiC"/>
              </a:rPr>
              <a:t> 20</a:t>
            </a:r>
            <a:r>
              <a:rPr lang="en-US" sz="900" dirty="0" smtClean="0">
                <a:latin typeface="FuturaDemiC"/>
              </a:rPr>
              <a:t>09</a:t>
            </a:r>
            <a:r>
              <a:rPr lang="ru-RU" sz="900" dirty="0" smtClean="0">
                <a:latin typeface="FuturaDemiC"/>
              </a:rPr>
              <a:t> г.</a:t>
            </a:r>
            <a:endParaRPr lang="ru-RU" sz="9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406008" y="952525"/>
            <a:ext cx="1595309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900" b="1" dirty="0" smtClean="0">
                <a:latin typeface="FuturaDemiC"/>
              </a:rPr>
              <a:t>Создание отдела </a:t>
            </a:r>
            <a:r>
              <a:rPr lang="ru-RU" sz="900" b="1" dirty="0" err="1" smtClean="0">
                <a:latin typeface="FuturaDemiC"/>
              </a:rPr>
              <a:t>СТиСВ</a:t>
            </a:r>
            <a:endParaRPr lang="ru-RU" sz="900" b="1" dirty="0"/>
          </a:p>
        </p:txBody>
      </p:sp>
      <p:sp>
        <p:nvSpPr>
          <p:cNvPr id="49" name="Прямоугольник 48"/>
          <p:cNvSpPr/>
          <p:nvPr/>
        </p:nvSpPr>
        <p:spPr>
          <a:xfrm>
            <a:off x="2401135" y="1623463"/>
            <a:ext cx="162716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800" dirty="0" smtClean="0">
                <a:latin typeface="FuturaDemiC"/>
              </a:rPr>
              <a:t>«Сайт» </a:t>
            </a:r>
            <a:r>
              <a:rPr lang="en-US" sz="800" dirty="0" smtClean="0">
                <a:latin typeface="FuturaDemiC"/>
              </a:rPr>
              <a:t>job.econ.msu.ru</a:t>
            </a:r>
            <a:r>
              <a:rPr lang="ru-RU" sz="800" dirty="0" smtClean="0">
                <a:latin typeface="FuturaDemiC"/>
              </a:rPr>
              <a:t> в интеграции с </a:t>
            </a:r>
            <a:r>
              <a:rPr lang="en-US" sz="800" dirty="0" smtClean="0">
                <a:latin typeface="FuturaDemiC"/>
              </a:rPr>
              <a:t>fut.ru</a:t>
            </a:r>
            <a:endParaRPr lang="ru-RU" sz="800" dirty="0"/>
          </a:p>
        </p:txBody>
      </p:sp>
      <p:cxnSp>
        <p:nvCxnSpPr>
          <p:cNvPr id="50" name="Прямая соединительная линия 49">
            <a:extLst>
              <a:ext uri="{FF2B5EF4-FFF2-40B4-BE49-F238E27FC236}">
                <a16:creationId xmlns:a16="http://schemas.microsoft.com/office/drawing/2014/main" xmlns="" id="{9C42B7FE-1F6B-AB45-8888-B5CB2E29319B}"/>
              </a:ext>
            </a:extLst>
          </p:cNvPr>
          <p:cNvCxnSpPr>
            <a:cxnSpLocks/>
            <a:endCxn id="58" idx="2"/>
          </p:cNvCxnSpPr>
          <p:nvPr/>
        </p:nvCxnSpPr>
        <p:spPr>
          <a:xfrm flipV="1">
            <a:off x="2360154" y="1793695"/>
            <a:ext cx="5354" cy="712067"/>
          </a:xfrm>
          <a:prstGeom prst="line">
            <a:avLst/>
          </a:prstGeom>
          <a:ln w="12700">
            <a:solidFill>
              <a:srgbClr val="00206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Прямоугольник 56"/>
          <p:cNvSpPr/>
          <p:nvPr/>
        </p:nvSpPr>
        <p:spPr>
          <a:xfrm>
            <a:off x="3671957" y="2562968"/>
            <a:ext cx="579005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900" dirty="0" smtClean="0">
                <a:latin typeface="FuturaDemiC"/>
              </a:rPr>
              <a:t> 201</a:t>
            </a:r>
            <a:r>
              <a:rPr lang="en-US" sz="900" dirty="0" smtClean="0">
                <a:latin typeface="FuturaDemiC"/>
              </a:rPr>
              <a:t>3</a:t>
            </a:r>
            <a:r>
              <a:rPr lang="ru-RU" sz="900" dirty="0" smtClean="0">
                <a:latin typeface="FuturaDemiC"/>
              </a:rPr>
              <a:t> г.</a:t>
            </a:r>
            <a:endParaRPr lang="ru-RU" sz="900" dirty="0"/>
          </a:p>
        </p:txBody>
      </p:sp>
      <p:sp>
        <p:nvSpPr>
          <p:cNvPr id="64" name="Прямоугольник 63"/>
          <p:cNvSpPr/>
          <p:nvPr/>
        </p:nvSpPr>
        <p:spPr>
          <a:xfrm>
            <a:off x="4691423" y="2557196"/>
            <a:ext cx="579005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900" dirty="0" smtClean="0">
                <a:latin typeface="FuturaDemiC"/>
              </a:rPr>
              <a:t> 2014 г.</a:t>
            </a:r>
            <a:endParaRPr lang="ru-RU" sz="900" dirty="0"/>
          </a:p>
        </p:txBody>
      </p:sp>
      <p:sp>
        <p:nvSpPr>
          <p:cNvPr id="65" name="Прямоугольник 64">
            <a:extLst>
              <a:ext uri="{FF2B5EF4-FFF2-40B4-BE49-F238E27FC236}">
                <a16:creationId xmlns:a16="http://schemas.microsoft.com/office/drawing/2014/main" xmlns="" id="{86E2E9F9-4B85-F041-B16E-DE5DA312184A}"/>
              </a:ext>
            </a:extLst>
          </p:cNvPr>
          <p:cNvSpPr/>
          <p:nvPr/>
        </p:nvSpPr>
        <p:spPr>
          <a:xfrm>
            <a:off x="2904811" y="2849594"/>
            <a:ext cx="81000" cy="81000"/>
          </a:xfrm>
          <a:prstGeom prst="rect">
            <a:avLst/>
          </a:prstGeom>
          <a:solidFill>
            <a:srgbClr val="BE2B26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050" dirty="0"/>
          </a:p>
        </p:txBody>
      </p:sp>
      <p:sp>
        <p:nvSpPr>
          <p:cNvPr id="66" name="Прямоугольник 65">
            <a:extLst>
              <a:ext uri="{FF2B5EF4-FFF2-40B4-BE49-F238E27FC236}">
                <a16:creationId xmlns:a16="http://schemas.microsoft.com/office/drawing/2014/main" xmlns="" id="{86E2E9F9-4B85-F041-B16E-DE5DA312184A}"/>
              </a:ext>
            </a:extLst>
          </p:cNvPr>
          <p:cNvSpPr/>
          <p:nvPr/>
        </p:nvSpPr>
        <p:spPr>
          <a:xfrm>
            <a:off x="3098489" y="3431475"/>
            <a:ext cx="81000" cy="81000"/>
          </a:xfrm>
          <a:prstGeom prst="rect">
            <a:avLst/>
          </a:prstGeom>
          <a:solidFill>
            <a:srgbClr val="BE2B26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050" dirty="0"/>
          </a:p>
        </p:txBody>
      </p:sp>
      <p:sp>
        <p:nvSpPr>
          <p:cNvPr id="71" name="Прямоугольник 70">
            <a:extLst>
              <a:ext uri="{FF2B5EF4-FFF2-40B4-BE49-F238E27FC236}">
                <a16:creationId xmlns:a16="http://schemas.microsoft.com/office/drawing/2014/main" xmlns="" id="{CF53840A-B419-DA4C-B0C0-BEE199B13844}"/>
              </a:ext>
            </a:extLst>
          </p:cNvPr>
          <p:cNvSpPr/>
          <p:nvPr/>
        </p:nvSpPr>
        <p:spPr>
          <a:xfrm>
            <a:off x="3945248" y="2520845"/>
            <a:ext cx="81000" cy="81000"/>
          </a:xfrm>
          <a:prstGeom prst="rect">
            <a:avLst/>
          </a:prstGeom>
          <a:solidFill>
            <a:srgbClr val="BE2B26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050" dirty="0"/>
          </a:p>
        </p:txBody>
      </p:sp>
      <p:sp>
        <p:nvSpPr>
          <p:cNvPr id="74" name="Объект 2">
            <a:extLst>
              <a:ext uri="{FF2B5EF4-FFF2-40B4-BE49-F238E27FC236}">
                <a16:creationId xmlns:a16="http://schemas.microsoft.com/office/drawing/2014/main" xmlns="" id="{0673E0DF-C221-0740-B6B8-6B99AA64A8EE}"/>
              </a:ext>
            </a:extLst>
          </p:cNvPr>
          <p:cNvSpPr txBox="1">
            <a:spLocks/>
          </p:cNvSpPr>
          <p:nvPr/>
        </p:nvSpPr>
        <p:spPr>
          <a:xfrm>
            <a:off x="3167429" y="3675806"/>
            <a:ext cx="1504822" cy="49793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800" b="1" dirty="0" smtClean="0">
                <a:latin typeface="FuturaDemiC"/>
              </a:rPr>
              <a:t>МФК «Переход Учеба-Работа»</a:t>
            </a:r>
            <a:endParaRPr lang="ru-RU" sz="800" dirty="0">
              <a:latin typeface="FuturaDemiC"/>
            </a:endParaRPr>
          </a:p>
        </p:txBody>
      </p:sp>
      <p:sp>
        <p:nvSpPr>
          <p:cNvPr id="76" name="Прямоугольник 75">
            <a:extLst>
              <a:ext uri="{FF2B5EF4-FFF2-40B4-BE49-F238E27FC236}">
                <a16:creationId xmlns:a16="http://schemas.microsoft.com/office/drawing/2014/main" xmlns="" id="{86E2E9F9-4B85-F041-B16E-DE5DA312184A}"/>
              </a:ext>
            </a:extLst>
          </p:cNvPr>
          <p:cNvSpPr/>
          <p:nvPr/>
        </p:nvSpPr>
        <p:spPr>
          <a:xfrm>
            <a:off x="3098489" y="3811067"/>
            <a:ext cx="81000" cy="81000"/>
          </a:xfrm>
          <a:prstGeom prst="rect">
            <a:avLst/>
          </a:prstGeom>
          <a:solidFill>
            <a:srgbClr val="BE2B26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050" dirty="0"/>
          </a:p>
        </p:txBody>
      </p:sp>
      <p:sp>
        <p:nvSpPr>
          <p:cNvPr id="78" name="Объект 2">
            <a:extLst>
              <a:ext uri="{FF2B5EF4-FFF2-40B4-BE49-F238E27FC236}">
                <a16:creationId xmlns:a16="http://schemas.microsoft.com/office/drawing/2014/main" xmlns="" id="{144A281F-C436-8B40-BA7B-D12DB7A102D7}"/>
              </a:ext>
            </a:extLst>
          </p:cNvPr>
          <p:cNvSpPr txBox="1">
            <a:spLocks/>
          </p:cNvSpPr>
          <p:nvPr/>
        </p:nvSpPr>
        <p:spPr>
          <a:xfrm>
            <a:off x="4771867" y="1022641"/>
            <a:ext cx="1482176" cy="50704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800" dirty="0" smtClean="0">
                <a:latin typeface="FuturaDemiC"/>
              </a:rPr>
              <a:t>Анкетирование на выпуске</a:t>
            </a:r>
            <a:endParaRPr lang="ru-RU" sz="800" dirty="0">
              <a:latin typeface="FuturaDemiC"/>
            </a:endParaRPr>
          </a:p>
        </p:txBody>
      </p:sp>
      <p:sp>
        <p:nvSpPr>
          <p:cNvPr id="81" name="Прямоугольник 80">
            <a:extLst>
              <a:ext uri="{FF2B5EF4-FFF2-40B4-BE49-F238E27FC236}">
                <a16:creationId xmlns:a16="http://schemas.microsoft.com/office/drawing/2014/main" xmlns="" id="{86E2E9F9-4B85-F041-B16E-DE5DA312184A}"/>
              </a:ext>
            </a:extLst>
          </p:cNvPr>
          <p:cNvSpPr/>
          <p:nvPr/>
        </p:nvSpPr>
        <p:spPr>
          <a:xfrm>
            <a:off x="4674897" y="2877519"/>
            <a:ext cx="81000" cy="81000"/>
          </a:xfrm>
          <a:prstGeom prst="rect">
            <a:avLst/>
          </a:prstGeom>
          <a:solidFill>
            <a:srgbClr val="BE2B26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050" dirty="0"/>
          </a:p>
        </p:txBody>
      </p:sp>
      <p:sp>
        <p:nvSpPr>
          <p:cNvPr id="82" name="Объект 2">
            <a:extLst>
              <a:ext uri="{FF2B5EF4-FFF2-40B4-BE49-F238E27FC236}">
                <a16:creationId xmlns:a16="http://schemas.microsoft.com/office/drawing/2014/main" xmlns="" id="{5B24B903-AF16-D44C-8495-27EA7694D490}"/>
              </a:ext>
            </a:extLst>
          </p:cNvPr>
          <p:cNvSpPr txBox="1">
            <a:spLocks/>
          </p:cNvSpPr>
          <p:nvPr/>
        </p:nvSpPr>
        <p:spPr>
          <a:xfrm>
            <a:off x="4754035" y="3230879"/>
            <a:ext cx="1562132" cy="27714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800" b="1" dirty="0" err="1" smtClean="0">
                <a:latin typeface="FuturaDemiC"/>
              </a:rPr>
              <a:t>БакЭк</a:t>
            </a:r>
            <a:r>
              <a:rPr lang="ru-RU" sz="800" b="1" dirty="0" smtClean="0">
                <a:latin typeface="FuturaDemiC"/>
              </a:rPr>
              <a:t>: </a:t>
            </a:r>
            <a:r>
              <a:rPr lang="ru-RU" sz="800" dirty="0" smtClean="0">
                <a:latin typeface="FuturaDemiC"/>
              </a:rPr>
              <a:t>Факультатив «</a:t>
            </a:r>
            <a:r>
              <a:rPr lang="ru-RU" sz="800" dirty="0" err="1" smtClean="0">
                <a:latin typeface="FuturaDemiC"/>
              </a:rPr>
              <a:t>ПрофПуть</a:t>
            </a:r>
            <a:r>
              <a:rPr lang="ru-RU" sz="800" dirty="0" smtClean="0">
                <a:latin typeface="FuturaDemiC"/>
              </a:rPr>
              <a:t>»</a:t>
            </a:r>
            <a:endParaRPr lang="ru-RU" sz="1050" dirty="0">
              <a:latin typeface="FuturaDemiC"/>
            </a:endParaRPr>
          </a:p>
        </p:txBody>
      </p:sp>
      <p:sp>
        <p:nvSpPr>
          <p:cNvPr id="83" name="Прямоугольник 82">
            <a:extLst>
              <a:ext uri="{FF2B5EF4-FFF2-40B4-BE49-F238E27FC236}">
                <a16:creationId xmlns:a16="http://schemas.microsoft.com/office/drawing/2014/main" xmlns="" id="{86E2E9F9-4B85-F041-B16E-DE5DA312184A}"/>
              </a:ext>
            </a:extLst>
          </p:cNvPr>
          <p:cNvSpPr/>
          <p:nvPr/>
        </p:nvSpPr>
        <p:spPr>
          <a:xfrm>
            <a:off x="4674897" y="3273782"/>
            <a:ext cx="81000" cy="81000"/>
          </a:xfrm>
          <a:prstGeom prst="rect">
            <a:avLst/>
          </a:prstGeom>
          <a:solidFill>
            <a:srgbClr val="BE2B26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050" dirty="0"/>
          </a:p>
        </p:txBody>
      </p:sp>
      <p:sp>
        <p:nvSpPr>
          <p:cNvPr id="84" name="Прямоугольник 83">
            <a:extLst>
              <a:ext uri="{FF2B5EF4-FFF2-40B4-BE49-F238E27FC236}">
                <a16:creationId xmlns:a16="http://schemas.microsoft.com/office/drawing/2014/main" xmlns="" id="{86E2E9F9-4B85-F041-B16E-DE5DA312184A}"/>
              </a:ext>
            </a:extLst>
          </p:cNvPr>
          <p:cNvSpPr/>
          <p:nvPr/>
        </p:nvSpPr>
        <p:spPr>
          <a:xfrm>
            <a:off x="2733088" y="2020514"/>
            <a:ext cx="81000" cy="81000"/>
          </a:xfrm>
          <a:prstGeom prst="rect">
            <a:avLst/>
          </a:prstGeom>
          <a:solidFill>
            <a:srgbClr val="BE2B26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050" dirty="0"/>
          </a:p>
        </p:txBody>
      </p:sp>
      <p:sp>
        <p:nvSpPr>
          <p:cNvPr id="85" name="Прямоугольник 84"/>
          <p:cNvSpPr/>
          <p:nvPr/>
        </p:nvSpPr>
        <p:spPr>
          <a:xfrm>
            <a:off x="2776941" y="1955490"/>
            <a:ext cx="1627169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800" dirty="0" smtClean="0">
                <a:latin typeface="FuturaDemiC"/>
              </a:rPr>
              <a:t>Стат. Отчетность</a:t>
            </a:r>
            <a:endParaRPr lang="ru-RU" sz="800" dirty="0"/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2627740" y="1950348"/>
            <a:ext cx="1210935" cy="212891"/>
          </a:xfrm>
          <a:prstGeom prst="roundRect">
            <a:avLst/>
          </a:prstGeom>
          <a:noFill/>
          <a:ln>
            <a:solidFill>
              <a:srgbClr val="C00000"/>
            </a:solidFill>
            <a:prstDash val="sysDash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050"/>
          </a:p>
        </p:txBody>
      </p:sp>
      <p:sp>
        <p:nvSpPr>
          <p:cNvPr id="88" name="Прямоугольник 87">
            <a:extLst>
              <a:ext uri="{FF2B5EF4-FFF2-40B4-BE49-F238E27FC236}">
                <a16:creationId xmlns:a16="http://schemas.microsoft.com/office/drawing/2014/main" xmlns="" id="{10F8F62A-D820-9947-9FAE-2CD2A7C4739D}"/>
              </a:ext>
            </a:extLst>
          </p:cNvPr>
          <p:cNvSpPr/>
          <p:nvPr/>
        </p:nvSpPr>
        <p:spPr>
          <a:xfrm>
            <a:off x="5707252" y="2537504"/>
            <a:ext cx="81000" cy="81000"/>
          </a:xfrm>
          <a:prstGeom prst="rect">
            <a:avLst/>
          </a:prstGeom>
          <a:solidFill>
            <a:srgbClr val="BE2B26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050" dirty="0"/>
          </a:p>
        </p:txBody>
      </p:sp>
      <p:sp>
        <p:nvSpPr>
          <p:cNvPr id="92" name="Прямоугольник 91"/>
          <p:cNvSpPr/>
          <p:nvPr/>
        </p:nvSpPr>
        <p:spPr>
          <a:xfrm>
            <a:off x="5720697" y="2595373"/>
            <a:ext cx="579005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900" dirty="0" smtClean="0">
                <a:latin typeface="FuturaDemiC"/>
              </a:rPr>
              <a:t> 2016 г.</a:t>
            </a:r>
            <a:endParaRPr lang="ru-RU" sz="900" dirty="0"/>
          </a:p>
        </p:txBody>
      </p:sp>
      <p:cxnSp>
        <p:nvCxnSpPr>
          <p:cNvPr id="93" name="Прямая соединительная линия 92">
            <a:extLst>
              <a:ext uri="{FF2B5EF4-FFF2-40B4-BE49-F238E27FC236}">
                <a16:creationId xmlns:a16="http://schemas.microsoft.com/office/drawing/2014/main" xmlns="" id="{CFF3AB06-110F-9E48-A8ED-AE091679DBCF}"/>
              </a:ext>
            </a:extLst>
          </p:cNvPr>
          <p:cNvCxnSpPr>
            <a:cxnSpLocks/>
            <a:stCxn id="88" idx="2"/>
          </p:cNvCxnSpPr>
          <p:nvPr/>
        </p:nvCxnSpPr>
        <p:spPr>
          <a:xfrm>
            <a:off x="5747752" y="2618504"/>
            <a:ext cx="0" cy="191821"/>
          </a:xfrm>
          <a:prstGeom prst="line">
            <a:avLst/>
          </a:prstGeom>
          <a:ln w="12700">
            <a:solidFill>
              <a:srgbClr val="00206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Прямоугольник 94">
            <a:extLst>
              <a:ext uri="{FF2B5EF4-FFF2-40B4-BE49-F238E27FC236}">
                <a16:creationId xmlns:a16="http://schemas.microsoft.com/office/drawing/2014/main" xmlns="" id="{10F8F62A-D820-9947-9FAE-2CD2A7C4739D}"/>
              </a:ext>
            </a:extLst>
          </p:cNvPr>
          <p:cNvSpPr/>
          <p:nvPr/>
        </p:nvSpPr>
        <p:spPr>
          <a:xfrm>
            <a:off x="5714722" y="3494746"/>
            <a:ext cx="81000" cy="81000"/>
          </a:xfrm>
          <a:prstGeom prst="rect">
            <a:avLst/>
          </a:prstGeom>
          <a:solidFill>
            <a:srgbClr val="BE2B26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050" dirty="0"/>
          </a:p>
        </p:txBody>
      </p:sp>
      <p:sp>
        <p:nvSpPr>
          <p:cNvPr id="103" name="Объект 2">
            <a:extLst>
              <a:ext uri="{FF2B5EF4-FFF2-40B4-BE49-F238E27FC236}">
                <a16:creationId xmlns:a16="http://schemas.microsoft.com/office/drawing/2014/main" xmlns="" id="{5B24B903-AF16-D44C-8495-27EA7694D490}"/>
              </a:ext>
            </a:extLst>
          </p:cNvPr>
          <p:cNvSpPr txBox="1">
            <a:spLocks/>
          </p:cNvSpPr>
          <p:nvPr/>
        </p:nvSpPr>
        <p:spPr>
          <a:xfrm>
            <a:off x="5764264" y="3801527"/>
            <a:ext cx="1562132" cy="27714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800" b="1" dirty="0" err="1" smtClean="0">
                <a:latin typeface="FuturaDemiC"/>
              </a:rPr>
              <a:t>БакМен</a:t>
            </a:r>
            <a:r>
              <a:rPr lang="ru-RU" sz="800" b="1" dirty="0" smtClean="0">
                <a:latin typeface="FuturaDemiC"/>
              </a:rPr>
              <a:t>: </a:t>
            </a:r>
            <a:r>
              <a:rPr lang="ru-RU" sz="800" dirty="0" smtClean="0">
                <a:latin typeface="FuturaDemiC"/>
              </a:rPr>
              <a:t>Факультатив «Основы Эффективного трудоустройства»</a:t>
            </a:r>
            <a:endParaRPr lang="ru-RU" sz="1050" dirty="0">
              <a:latin typeface="FuturaDemiC"/>
            </a:endParaRPr>
          </a:p>
        </p:txBody>
      </p:sp>
      <p:sp>
        <p:nvSpPr>
          <p:cNvPr id="104" name="Прямоугольник 103">
            <a:extLst>
              <a:ext uri="{FF2B5EF4-FFF2-40B4-BE49-F238E27FC236}">
                <a16:creationId xmlns:a16="http://schemas.microsoft.com/office/drawing/2014/main" xmlns="" id="{10F8F62A-D820-9947-9FAE-2CD2A7C4739D}"/>
              </a:ext>
            </a:extLst>
          </p:cNvPr>
          <p:cNvSpPr/>
          <p:nvPr/>
        </p:nvSpPr>
        <p:spPr>
          <a:xfrm flipV="1">
            <a:off x="5723763" y="3798847"/>
            <a:ext cx="81000" cy="79493"/>
          </a:xfrm>
          <a:prstGeom prst="rect">
            <a:avLst/>
          </a:prstGeom>
          <a:solidFill>
            <a:srgbClr val="BE2B26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050" dirty="0"/>
          </a:p>
        </p:txBody>
      </p:sp>
      <p:sp>
        <p:nvSpPr>
          <p:cNvPr id="105" name="Прямоугольник 104">
            <a:extLst>
              <a:ext uri="{FF2B5EF4-FFF2-40B4-BE49-F238E27FC236}">
                <a16:creationId xmlns:a16="http://schemas.microsoft.com/office/drawing/2014/main" xmlns="" id="{86E2E9F9-4B85-F041-B16E-DE5DA312184A}"/>
              </a:ext>
            </a:extLst>
          </p:cNvPr>
          <p:cNvSpPr/>
          <p:nvPr/>
        </p:nvSpPr>
        <p:spPr>
          <a:xfrm flipH="1">
            <a:off x="7721668" y="2529410"/>
            <a:ext cx="74242" cy="81000"/>
          </a:xfrm>
          <a:prstGeom prst="rect">
            <a:avLst/>
          </a:prstGeom>
          <a:solidFill>
            <a:srgbClr val="BE2B26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050" dirty="0"/>
          </a:p>
        </p:txBody>
      </p:sp>
      <p:sp>
        <p:nvSpPr>
          <p:cNvPr id="106" name="Прямоугольник 105"/>
          <p:cNvSpPr/>
          <p:nvPr/>
        </p:nvSpPr>
        <p:spPr>
          <a:xfrm>
            <a:off x="6330408" y="2603482"/>
            <a:ext cx="579005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900" dirty="0" smtClean="0">
                <a:latin typeface="FuturaDemiC"/>
              </a:rPr>
              <a:t> 2019 г.</a:t>
            </a:r>
            <a:endParaRPr lang="ru-RU" sz="900" dirty="0"/>
          </a:p>
        </p:txBody>
      </p:sp>
      <p:sp>
        <p:nvSpPr>
          <p:cNvPr id="107" name="Прямоугольник 106">
            <a:extLst>
              <a:ext uri="{FF2B5EF4-FFF2-40B4-BE49-F238E27FC236}">
                <a16:creationId xmlns:a16="http://schemas.microsoft.com/office/drawing/2014/main" xmlns="" id="{86E2E9F9-4B85-F041-B16E-DE5DA312184A}"/>
              </a:ext>
            </a:extLst>
          </p:cNvPr>
          <p:cNvSpPr/>
          <p:nvPr/>
        </p:nvSpPr>
        <p:spPr>
          <a:xfrm>
            <a:off x="6198540" y="1449736"/>
            <a:ext cx="81000" cy="81000"/>
          </a:xfrm>
          <a:prstGeom prst="rect">
            <a:avLst/>
          </a:prstGeom>
          <a:solidFill>
            <a:srgbClr val="BE2B26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050" dirty="0"/>
          </a:p>
        </p:txBody>
      </p:sp>
      <p:sp>
        <p:nvSpPr>
          <p:cNvPr id="111" name="Объект 2">
            <a:extLst>
              <a:ext uri="{FF2B5EF4-FFF2-40B4-BE49-F238E27FC236}">
                <a16:creationId xmlns:a16="http://schemas.microsoft.com/office/drawing/2014/main" xmlns="" id="{5B24B903-AF16-D44C-8495-27EA7694D490}"/>
              </a:ext>
            </a:extLst>
          </p:cNvPr>
          <p:cNvSpPr txBox="1">
            <a:spLocks/>
          </p:cNvSpPr>
          <p:nvPr/>
        </p:nvSpPr>
        <p:spPr>
          <a:xfrm>
            <a:off x="6270288" y="1385546"/>
            <a:ext cx="1562132" cy="27714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800" dirty="0" smtClean="0">
                <a:latin typeface="FuturaDemiC"/>
              </a:rPr>
              <a:t>Участие компаний в защитах дипломов</a:t>
            </a:r>
            <a:endParaRPr lang="ru-RU" sz="800" dirty="0">
              <a:latin typeface="FuturaDemiC"/>
            </a:endParaRPr>
          </a:p>
        </p:txBody>
      </p:sp>
      <p:sp>
        <p:nvSpPr>
          <p:cNvPr id="113" name="Прямоугольник 112">
            <a:extLst>
              <a:ext uri="{FF2B5EF4-FFF2-40B4-BE49-F238E27FC236}">
                <a16:creationId xmlns:a16="http://schemas.microsoft.com/office/drawing/2014/main" xmlns="" id="{9277EAB8-36F3-D944-9E13-79466B3B1D63}"/>
              </a:ext>
            </a:extLst>
          </p:cNvPr>
          <p:cNvSpPr/>
          <p:nvPr/>
        </p:nvSpPr>
        <p:spPr>
          <a:xfrm>
            <a:off x="6388844" y="2065690"/>
            <a:ext cx="81000" cy="81000"/>
          </a:xfrm>
          <a:prstGeom prst="rect">
            <a:avLst/>
          </a:prstGeom>
          <a:solidFill>
            <a:srgbClr val="BE2B26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050" dirty="0"/>
          </a:p>
        </p:txBody>
      </p:sp>
      <p:sp>
        <p:nvSpPr>
          <p:cNvPr id="114" name="Объект 2">
            <a:extLst>
              <a:ext uri="{FF2B5EF4-FFF2-40B4-BE49-F238E27FC236}">
                <a16:creationId xmlns:a16="http://schemas.microsoft.com/office/drawing/2014/main" xmlns="" id="{7EB940D3-3105-5945-B807-EE9974142BCE}"/>
              </a:ext>
            </a:extLst>
          </p:cNvPr>
          <p:cNvSpPr txBox="1">
            <a:spLocks/>
          </p:cNvSpPr>
          <p:nvPr/>
        </p:nvSpPr>
        <p:spPr>
          <a:xfrm>
            <a:off x="6380020" y="1912713"/>
            <a:ext cx="1023290" cy="3931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900" b="1" dirty="0" smtClean="0">
                <a:latin typeface="FuturaDemiC"/>
              </a:rPr>
              <a:t>Портфолио</a:t>
            </a:r>
            <a:endParaRPr lang="ru-RU" sz="900" b="1" dirty="0">
              <a:latin typeface="FuturaDemiC"/>
            </a:endParaRPr>
          </a:p>
        </p:txBody>
      </p:sp>
      <p:sp>
        <p:nvSpPr>
          <p:cNvPr id="115" name="Прямоугольник 114">
            <a:extLst>
              <a:ext uri="{FF2B5EF4-FFF2-40B4-BE49-F238E27FC236}">
                <a16:creationId xmlns:a16="http://schemas.microsoft.com/office/drawing/2014/main" xmlns="" id="{86E2E9F9-4B85-F041-B16E-DE5DA312184A}"/>
              </a:ext>
            </a:extLst>
          </p:cNvPr>
          <p:cNvSpPr/>
          <p:nvPr/>
        </p:nvSpPr>
        <p:spPr>
          <a:xfrm>
            <a:off x="6379193" y="2281050"/>
            <a:ext cx="81000" cy="81000"/>
          </a:xfrm>
          <a:prstGeom prst="rect">
            <a:avLst/>
          </a:prstGeom>
          <a:solidFill>
            <a:srgbClr val="BE2B26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050" dirty="0"/>
          </a:p>
        </p:txBody>
      </p:sp>
      <p:sp>
        <p:nvSpPr>
          <p:cNvPr id="118" name="Прямоугольник 117"/>
          <p:cNvSpPr/>
          <p:nvPr/>
        </p:nvSpPr>
        <p:spPr>
          <a:xfrm>
            <a:off x="6455318" y="2191820"/>
            <a:ext cx="110209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800" dirty="0" smtClean="0">
                <a:latin typeface="FuturaDemiC"/>
              </a:rPr>
              <a:t>Перенос «Сайта» на сайт ЭФ</a:t>
            </a:r>
            <a:endParaRPr lang="ru-RU" sz="800" dirty="0"/>
          </a:p>
        </p:txBody>
      </p:sp>
      <p:sp>
        <p:nvSpPr>
          <p:cNvPr id="119" name="Скругленный прямоугольник 118"/>
          <p:cNvSpPr/>
          <p:nvPr/>
        </p:nvSpPr>
        <p:spPr>
          <a:xfrm>
            <a:off x="6489859" y="2189863"/>
            <a:ext cx="1067552" cy="312356"/>
          </a:xfrm>
          <a:prstGeom prst="roundRect">
            <a:avLst/>
          </a:prstGeom>
          <a:noFill/>
          <a:ln>
            <a:solidFill>
              <a:srgbClr val="C00000"/>
            </a:solidFill>
            <a:prstDash val="sysDash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050"/>
          </a:p>
        </p:txBody>
      </p:sp>
      <p:sp>
        <p:nvSpPr>
          <p:cNvPr id="120" name="Прямоугольник 119"/>
          <p:cNvSpPr/>
          <p:nvPr/>
        </p:nvSpPr>
        <p:spPr>
          <a:xfrm>
            <a:off x="7557410" y="2593751"/>
            <a:ext cx="579005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900" dirty="0" smtClean="0">
                <a:latin typeface="FuturaDemiC"/>
              </a:rPr>
              <a:t> 2020 г.</a:t>
            </a:r>
            <a:endParaRPr lang="ru-RU" sz="900" dirty="0"/>
          </a:p>
        </p:txBody>
      </p:sp>
      <p:sp>
        <p:nvSpPr>
          <p:cNvPr id="35" name="Прямоугольник 34"/>
          <p:cNvSpPr/>
          <p:nvPr/>
        </p:nvSpPr>
        <p:spPr>
          <a:xfrm>
            <a:off x="5402277" y="1995972"/>
            <a:ext cx="756938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 smtClean="0">
                <a:latin typeface="FuturaDemiC"/>
              </a:rPr>
              <a:t>EF CV-Book</a:t>
            </a:r>
            <a:endParaRPr lang="ru-RU" sz="800" dirty="0">
              <a:latin typeface="FuturaDemiC"/>
            </a:endParaRPr>
          </a:p>
        </p:txBody>
      </p:sp>
      <p:cxnSp>
        <p:nvCxnSpPr>
          <p:cNvPr id="121" name="Прямая соединительная линия 120">
            <a:extLst>
              <a:ext uri="{FF2B5EF4-FFF2-40B4-BE49-F238E27FC236}">
                <a16:creationId xmlns:a16="http://schemas.microsoft.com/office/drawing/2014/main" xmlns="" id="{CFF3AB06-110F-9E48-A8ED-AE091679DBCF}"/>
              </a:ext>
            </a:extLst>
          </p:cNvPr>
          <p:cNvCxnSpPr>
            <a:cxnSpLocks/>
          </p:cNvCxnSpPr>
          <p:nvPr/>
        </p:nvCxnSpPr>
        <p:spPr>
          <a:xfrm flipH="1">
            <a:off x="5748461" y="2203721"/>
            <a:ext cx="498" cy="374285"/>
          </a:xfrm>
          <a:prstGeom prst="line">
            <a:avLst/>
          </a:prstGeom>
          <a:ln w="12700">
            <a:solidFill>
              <a:srgbClr val="00206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Прямая соединительная линия 122">
            <a:extLst>
              <a:ext uri="{FF2B5EF4-FFF2-40B4-BE49-F238E27FC236}">
                <a16:creationId xmlns:a16="http://schemas.microsoft.com/office/drawing/2014/main" xmlns="" id="{9F56A9BA-AE38-B047-8C6E-19FF6D7D7D89}"/>
              </a:ext>
            </a:extLst>
          </p:cNvPr>
          <p:cNvCxnSpPr>
            <a:cxnSpLocks/>
            <a:endCxn id="124" idx="2"/>
          </p:cNvCxnSpPr>
          <p:nvPr/>
        </p:nvCxnSpPr>
        <p:spPr>
          <a:xfrm flipV="1">
            <a:off x="7752462" y="1364094"/>
            <a:ext cx="0" cy="1206419"/>
          </a:xfrm>
          <a:prstGeom prst="line">
            <a:avLst/>
          </a:prstGeom>
          <a:ln w="12700">
            <a:solidFill>
              <a:srgbClr val="00206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4" name="Прямоугольник 123">
            <a:extLst>
              <a:ext uri="{FF2B5EF4-FFF2-40B4-BE49-F238E27FC236}">
                <a16:creationId xmlns:a16="http://schemas.microsoft.com/office/drawing/2014/main" xmlns="" id="{CF53840A-B419-DA4C-B0C0-BEE199B13844}"/>
              </a:ext>
            </a:extLst>
          </p:cNvPr>
          <p:cNvSpPr/>
          <p:nvPr/>
        </p:nvSpPr>
        <p:spPr>
          <a:xfrm>
            <a:off x="7711962" y="1283092"/>
            <a:ext cx="81000" cy="81000"/>
          </a:xfrm>
          <a:prstGeom prst="rect">
            <a:avLst/>
          </a:prstGeom>
          <a:solidFill>
            <a:srgbClr val="BE2B26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050" dirty="0"/>
          </a:p>
        </p:txBody>
      </p:sp>
      <p:sp>
        <p:nvSpPr>
          <p:cNvPr id="125" name="Объект 2">
            <a:extLst>
              <a:ext uri="{FF2B5EF4-FFF2-40B4-BE49-F238E27FC236}">
                <a16:creationId xmlns:a16="http://schemas.microsoft.com/office/drawing/2014/main" xmlns="" id="{144A281F-C436-8B40-BA7B-D12DB7A102D7}"/>
              </a:ext>
            </a:extLst>
          </p:cNvPr>
          <p:cNvSpPr txBox="1">
            <a:spLocks/>
          </p:cNvSpPr>
          <p:nvPr/>
        </p:nvSpPr>
        <p:spPr>
          <a:xfrm>
            <a:off x="7768432" y="1022641"/>
            <a:ext cx="1482176" cy="50704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ru-RU" sz="1200" dirty="0">
              <a:latin typeface="FuturaDemiC"/>
            </a:endParaRPr>
          </a:p>
        </p:txBody>
      </p:sp>
      <p:sp>
        <p:nvSpPr>
          <p:cNvPr id="126" name="Объект 2">
            <a:extLst>
              <a:ext uri="{FF2B5EF4-FFF2-40B4-BE49-F238E27FC236}">
                <a16:creationId xmlns:a16="http://schemas.microsoft.com/office/drawing/2014/main" xmlns="" id="{144A281F-C436-8B40-BA7B-D12DB7A102D7}"/>
              </a:ext>
            </a:extLst>
          </p:cNvPr>
          <p:cNvSpPr txBox="1">
            <a:spLocks/>
          </p:cNvSpPr>
          <p:nvPr/>
        </p:nvSpPr>
        <p:spPr>
          <a:xfrm>
            <a:off x="7813197" y="1045360"/>
            <a:ext cx="1281829" cy="50704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800" b="1" dirty="0" smtClean="0">
                <a:latin typeface="FuturaDemiC"/>
              </a:rPr>
              <a:t>Проект развития по работе с выпускниками</a:t>
            </a:r>
            <a:endParaRPr lang="ru-RU" sz="800" b="1" dirty="0">
              <a:latin typeface="FuturaDemiC"/>
            </a:endParaRPr>
          </a:p>
        </p:txBody>
      </p:sp>
      <p:sp>
        <p:nvSpPr>
          <p:cNvPr id="127" name="Объект 2">
            <a:extLst>
              <a:ext uri="{FF2B5EF4-FFF2-40B4-BE49-F238E27FC236}">
                <a16:creationId xmlns:a16="http://schemas.microsoft.com/office/drawing/2014/main" xmlns="" id="{144A281F-C436-8B40-BA7B-D12DB7A102D7}"/>
              </a:ext>
            </a:extLst>
          </p:cNvPr>
          <p:cNvSpPr txBox="1">
            <a:spLocks/>
          </p:cNvSpPr>
          <p:nvPr/>
        </p:nvSpPr>
        <p:spPr>
          <a:xfrm>
            <a:off x="7806483" y="1614280"/>
            <a:ext cx="1281829" cy="50704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800" b="1" dirty="0" smtClean="0">
                <a:latin typeface="FuturaDemiC"/>
              </a:rPr>
              <a:t>Онлайн-неделя карьеры МГУ</a:t>
            </a:r>
            <a:endParaRPr lang="ru-RU" sz="800" b="1" dirty="0">
              <a:latin typeface="FuturaDemiC"/>
            </a:endParaRPr>
          </a:p>
        </p:txBody>
      </p:sp>
      <p:sp>
        <p:nvSpPr>
          <p:cNvPr id="128" name="Прямоугольник 127">
            <a:extLst>
              <a:ext uri="{FF2B5EF4-FFF2-40B4-BE49-F238E27FC236}">
                <a16:creationId xmlns:a16="http://schemas.microsoft.com/office/drawing/2014/main" xmlns="" id="{CF53840A-B419-DA4C-B0C0-BEE199B13844}"/>
              </a:ext>
            </a:extLst>
          </p:cNvPr>
          <p:cNvSpPr/>
          <p:nvPr/>
        </p:nvSpPr>
        <p:spPr>
          <a:xfrm>
            <a:off x="7718949" y="1843454"/>
            <a:ext cx="81000" cy="81000"/>
          </a:xfrm>
          <a:prstGeom prst="rect">
            <a:avLst/>
          </a:prstGeom>
          <a:solidFill>
            <a:srgbClr val="BE2B26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050" dirty="0"/>
          </a:p>
        </p:txBody>
      </p:sp>
      <p:sp>
        <p:nvSpPr>
          <p:cNvPr id="129" name="Прямоугольник 128">
            <a:extLst>
              <a:ext uri="{FF2B5EF4-FFF2-40B4-BE49-F238E27FC236}">
                <a16:creationId xmlns:a16="http://schemas.microsoft.com/office/drawing/2014/main" xmlns="" id="{779DD4D6-31F1-4641-9A72-0B1AA3681EA3}"/>
              </a:ext>
            </a:extLst>
          </p:cNvPr>
          <p:cNvSpPr/>
          <p:nvPr/>
        </p:nvSpPr>
        <p:spPr>
          <a:xfrm>
            <a:off x="3875987" y="4249808"/>
            <a:ext cx="2204005" cy="682896"/>
          </a:xfrm>
          <a:prstGeom prst="rect">
            <a:avLst/>
          </a:prstGeom>
          <a:noFill/>
          <a:ln>
            <a:solidFill>
              <a:srgbClr val="C0000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50"/>
          </a:p>
        </p:txBody>
      </p:sp>
      <p:sp>
        <p:nvSpPr>
          <p:cNvPr id="130" name="Прямоугольник 129">
            <a:extLst>
              <a:ext uri="{FF2B5EF4-FFF2-40B4-BE49-F238E27FC236}">
                <a16:creationId xmlns:a16="http://schemas.microsoft.com/office/drawing/2014/main" xmlns="" id="{779DD4D6-31F1-4641-9A72-0B1AA3681EA3}"/>
              </a:ext>
            </a:extLst>
          </p:cNvPr>
          <p:cNvSpPr/>
          <p:nvPr/>
        </p:nvSpPr>
        <p:spPr>
          <a:xfrm>
            <a:off x="6361219" y="4230126"/>
            <a:ext cx="1717459" cy="702580"/>
          </a:xfrm>
          <a:prstGeom prst="rect">
            <a:avLst/>
          </a:prstGeom>
          <a:noFill/>
          <a:ln>
            <a:solidFill>
              <a:srgbClr val="C0000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50"/>
          </a:p>
        </p:txBody>
      </p:sp>
      <p:sp>
        <p:nvSpPr>
          <p:cNvPr id="131" name="TextBox 130">
            <a:extLst>
              <a:ext uri="{FF2B5EF4-FFF2-40B4-BE49-F238E27FC236}">
                <a16:creationId xmlns:a16="http://schemas.microsoft.com/office/drawing/2014/main" xmlns="" id="{5D6FFD7D-EC7D-1D4E-875D-4EA77C04CD58}"/>
              </a:ext>
            </a:extLst>
          </p:cNvPr>
          <p:cNvSpPr txBox="1"/>
          <p:nvPr/>
        </p:nvSpPr>
        <p:spPr>
          <a:xfrm>
            <a:off x="3857637" y="4301173"/>
            <a:ext cx="222098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b="1" dirty="0" smtClean="0">
                <a:solidFill>
                  <a:schemeClr val="accent5">
                    <a:lumMod val="50000"/>
                  </a:schemeClr>
                </a:solidFill>
                <a:latin typeface="FuturaBookC"/>
              </a:rPr>
              <a:t>Проектная работа студентов</a:t>
            </a:r>
          </a:p>
          <a:p>
            <a:r>
              <a:rPr lang="ru-RU" sz="1100" b="1" dirty="0" smtClean="0">
                <a:solidFill>
                  <a:schemeClr val="accent5">
                    <a:lumMod val="50000"/>
                  </a:schemeClr>
                </a:solidFill>
                <a:latin typeface="FuturaBookC"/>
              </a:rPr>
              <a:t>Обратная связь</a:t>
            </a:r>
            <a:endParaRPr lang="ru-RU" sz="1100" b="1" dirty="0">
              <a:solidFill>
                <a:schemeClr val="accent5">
                  <a:lumMod val="50000"/>
                </a:schemeClr>
              </a:solidFill>
              <a:latin typeface="FuturaBookC"/>
            </a:endParaRPr>
          </a:p>
        </p:txBody>
      </p:sp>
      <p:sp>
        <p:nvSpPr>
          <p:cNvPr id="132" name="TextBox 131">
            <a:extLst>
              <a:ext uri="{FF2B5EF4-FFF2-40B4-BE49-F238E27FC236}">
                <a16:creationId xmlns:a16="http://schemas.microsoft.com/office/drawing/2014/main" xmlns="" id="{5D6FFD7D-EC7D-1D4E-875D-4EA77C04CD58}"/>
              </a:ext>
            </a:extLst>
          </p:cNvPr>
          <p:cNvSpPr txBox="1"/>
          <p:nvPr/>
        </p:nvSpPr>
        <p:spPr>
          <a:xfrm>
            <a:off x="6353052" y="4282388"/>
            <a:ext cx="1793008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b="1" dirty="0" smtClean="0">
                <a:solidFill>
                  <a:srgbClr val="FF0000"/>
                </a:solidFill>
                <a:latin typeface="FuturaBookC"/>
              </a:rPr>
              <a:t>Практика</a:t>
            </a:r>
          </a:p>
          <a:p>
            <a:r>
              <a:rPr lang="ru-RU" sz="1100" b="1" dirty="0" smtClean="0">
                <a:solidFill>
                  <a:srgbClr val="FF0000"/>
                </a:solidFill>
                <a:latin typeface="FuturaBookC"/>
              </a:rPr>
              <a:t>Технологичные форматы</a:t>
            </a:r>
            <a:endParaRPr lang="ru-RU" sz="1100" b="1" dirty="0">
              <a:solidFill>
                <a:srgbClr val="FF0000"/>
              </a:solidFill>
              <a:latin typeface="FuturaBookC"/>
            </a:endParaRPr>
          </a:p>
        </p:txBody>
      </p:sp>
      <p:cxnSp>
        <p:nvCxnSpPr>
          <p:cNvPr id="134" name="Прямая соединительная линия 133">
            <a:extLst>
              <a:ext uri="{FF2B5EF4-FFF2-40B4-BE49-F238E27FC236}">
                <a16:creationId xmlns:a16="http://schemas.microsoft.com/office/drawing/2014/main" xmlns="" id="{CFF3AB06-110F-9E48-A8ED-AE091679DBCF}"/>
              </a:ext>
            </a:extLst>
          </p:cNvPr>
          <p:cNvCxnSpPr>
            <a:cxnSpLocks/>
          </p:cNvCxnSpPr>
          <p:nvPr/>
        </p:nvCxnSpPr>
        <p:spPr>
          <a:xfrm>
            <a:off x="5755239" y="3391239"/>
            <a:ext cx="0" cy="487100"/>
          </a:xfrm>
          <a:prstGeom prst="line">
            <a:avLst/>
          </a:prstGeom>
          <a:ln w="12700">
            <a:solidFill>
              <a:srgbClr val="00206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420666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dirty="0" smtClean="0">
                <a:solidFill>
                  <a:srgbClr val="002060"/>
                </a:solidFill>
              </a:rPr>
              <a:t>«Цифровые» определения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9552" y="2524542"/>
            <a:ext cx="4040188" cy="479822"/>
          </a:xfrm>
        </p:spPr>
        <p:txBody>
          <a:bodyPr/>
          <a:lstStyle/>
          <a:p>
            <a:r>
              <a:rPr lang="ru-RU" dirty="0" smtClean="0"/>
              <a:t>Цифровые инструменты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275584" y="3064510"/>
            <a:ext cx="4040188" cy="1014760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Решение, реализованное на основе современных </a:t>
            </a:r>
            <a:r>
              <a:rPr lang="ru-RU" dirty="0" err="1" smtClean="0"/>
              <a:t>тенологий</a:t>
            </a:r>
            <a:r>
              <a:rPr lang="ru-RU" dirty="0" smtClean="0"/>
              <a:t>, которое позволяет решить частную задачу (авторское определение))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716016" y="2512510"/>
            <a:ext cx="4041775" cy="479822"/>
          </a:xfrm>
        </p:spPr>
        <p:txBody>
          <a:bodyPr/>
          <a:lstStyle/>
          <a:p>
            <a:r>
              <a:rPr lang="ru-RU" dirty="0" smtClean="0"/>
              <a:t>Цифровые платформы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463712" y="3003614"/>
            <a:ext cx="4320480" cy="1199336"/>
          </a:xfrm>
        </p:spPr>
        <p:txBody>
          <a:bodyPr>
            <a:normAutofit fontScale="92500" lnSpcReduction="20000"/>
          </a:bodyPr>
          <a:lstStyle/>
          <a:p>
            <a:r>
              <a:rPr lang="ru-RU" sz="1800" dirty="0" smtClean="0"/>
              <a:t>Интегрированные ИС, обеспечивающие многосторонние взаимодействия пользователей по обмену информацией и ценностями (..), приводящие к оптимизации бизнес-процессов</a:t>
            </a:r>
            <a:endParaRPr lang="ru-RU" sz="1800" dirty="0"/>
          </a:p>
        </p:txBody>
      </p:sp>
      <p:pic>
        <p:nvPicPr>
          <p:cNvPr id="7" name="Object 3" descr="preencoded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485754" y="204006"/>
            <a:ext cx="1240496" cy="674363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299280" y="1083646"/>
            <a:ext cx="856895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Использование новых технологий для </a:t>
            </a:r>
          </a:p>
          <a:p>
            <a:pPr>
              <a:buFontTx/>
              <a:buChar char="-"/>
            </a:pPr>
            <a:r>
              <a:rPr lang="ru-RU" sz="2000" dirty="0" smtClean="0"/>
              <a:t> более интерактивного взаимодействия</a:t>
            </a:r>
          </a:p>
          <a:p>
            <a:pPr>
              <a:buFontTx/>
              <a:buChar char="-"/>
            </a:pPr>
            <a:r>
              <a:rPr lang="ru-RU" sz="2000" dirty="0" smtClean="0"/>
              <a:t> более </a:t>
            </a:r>
            <a:r>
              <a:rPr lang="ru-RU" sz="2000" dirty="0" err="1" smtClean="0"/>
              <a:t>таргетированного</a:t>
            </a:r>
            <a:r>
              <a:rPr lang="ru-RU" sz="2000" dirty="0" smtClean="0"/>
              <a:t> (персонализированного) взаимодействия</a:t>
            </a:r>
          </a:p>
          <a:p>
            <a:r>
              <a:rPr lang="ru-RU" sz="2000" dirty="0" smtClean="0"/>
              <a:t>- реализации (бизнес-) задач с большей эффективностью 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88024" y="4293795"/>
            <a:ext cx="709042" cy="6485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459976" y="4251998"/>
            <a:ext cx="733425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228184" y="4155926"/>
            <a:ext cx="732480" cy="8860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Содержимое 2"/>
          <p:cNvSpPr txBox="1">
            <a:spLocks/>
          </p:cNvSpPr>
          <p:nvPr/>
        </p:nvSpPr>
        <p:spPr>
          <a:xfrm>
            <a:off x="251152" y="3327926"/>
            <a:ext cx="4320480" cy="166628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Сайт-</a:t>
            </a:r>
            <a:r>
              <a:rPr kumimoji="0" lang="ru-RU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лендинг</a:t>
            </a:r>
            <a:r>
              <a:rPr kumimoji="0" lang="ru-RU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/Работные сайты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Сервисы – видео-интервью; </a:t>
            </a:r>
            <a:r>
              <a:rPr kumimoji="0" lang="ru-RU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геймифициованные</a:t>
            </a:r>
            <a:r>
              <a:rPr kumimoji="0" lang="ru-RU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ЯВ и </a:t>
            </a:r>
            <a:r>
              <a:rPr kumimoji="0" lang="ru-RU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проч</a:t>
            </a:r>
            <a:r>
              <a:rPr kumimoji="0" lang="ru-RU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…</a:t>
            </a:r>
            <a:endParaRPr kumimoji="0" lang="ru-RU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667852" y="4333850"/>
            <a:ext cx="669675" cy="216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653915" y="4333850"/>
            <a:ext cx="952500" cy="271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359902" y="4526280"/>
            <a:ext cx="411480" cy="411480"/>
          </a:xfrm>
          <a:prstGeom prst="ellipse">
            <a:avLst/>
          </a:prstGeom>
          <a:solidFill>
            <a:schemeClr val="tx1">
              <a:alpha val="80000"/>
            </a:schemeClr>
          </a:solidFill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r>
              <a:rPr lang="ru-RU" sz="800" dirty="0" smtClean="0">
                <a:solidFill>
                  <a:schemeClr val="bg1"/>
                </a:solidFill>
              </a:rPr>
              <a:t>3</a:t>
            </a:r>
            <a:endParaRPr lang="ru-RU" sz="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160" y="123294"/>
            <a:ext cx="7812360" cy="857250"/>
          </a:xfrm>
        </p:spPr>
        <p:txBody>
          <a:bodyPr>
            <a:normAutofit fontScale="90000"/>
          </a:bodyPr>
          <a:lstStyle/>
          <a:p>
            <a:pPr algn="l"/>
            <a:r>
              <a:rPr lang="ru-RU" sz="3600" dirty="0" smtClean="0">
                <a:solidFill>
                  <a:srgbClr val="002060"/>
                </a:solidFill>
              </a:rPr>
              <a:t>Цифровые инструменты в работе</a:t>
            </a:r>
            <a:br>
              <a:rPr lang="ru-RU" sz="3600" dirty="0" smtClean="0">
                <a:solidFill>
                  <a:srgbClr val="002060"/>
                </a:solidFill>
              </a:rPr>
            </a:br>
            <a:r>
              <a:rPr lang="ru-RU" sz="3600" dirty="0" smtClean="0">
                <a:solidFill>
                  <a:srgbClr val="002060"/>
                </a:solidFill>
              </a:rPr>
              <a:t>Центра карьеры* ЭФ МГУ</a:t>
            </a:r>
            <a:endParaRPr lang="ru-RU" sz="3600" dirty="0">
              <a:solidFill>
                <a:srgbClr val="00206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980728"/>
            <a:ext cx="4040188" cy="479822"/>
          </a:xfrm>
        </p:spPr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Собственные сервисы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79512" y="1491630"/>
            <a:ext cx="4112196" cy="2963466"/>
          </a:xfrm>
        </p:spPr>
        <p:txBody>
          <a:bodyPr>
            <a:noAutofit/>
          </a:bodyPr>
          <a:lstStyle/>
          <a:p>
            <a:r>
              <a:rPr lang="en-US" sz="2000" dirty="0" smtClean="0"/>
              <a:t>CV / </a:t>
            </a:r>
            <a:r>
              <a:rPr lang="ru-RU" sz="2000" dirty="0" err="1" smtClean="0"/>
              <a:t>Портфолио</a:t>
            </a:r>
            <a:endParaRPr lang="ru-RU" sz="2000" dirty="0" smtClean="0"/>
          </a:p>
          <a:p>
            <a:r>
              <a:rPr lang="ru-RU" sz="2000" dirty="0" smtClean="0"/>
              <a:t>Подбор практики</a:t>
            </a:r>
          </a:p>
          <a:p>
            <a:r>
              <a:rPr lang="ru-RU" sz="2000" dirty="0" smtClean="0"/>
              <a:t>Регистрация студентов на мероприятия</a:t>
            </a:r>
          </a:p>
          <a:p>
            <a:r>
              <a:rPr lang="ru-RU" sz="2000" dirty="0" smtClean="0"/>
              <a:t>Анонсирование вакансий, стажировок, практик на сайте</a:t>
            </a:r>
          </a:p>
          <a:p>
            <a:r>
              <a:rPr lang="ru-RU" sz="2000" dirty="0" smtClean="0">
                <a:solidFill>
                  <a:srgbClr val="FF0000"/>
                </a:solidFill>
              </a:rPr>
              <a:t>Рассылки</a:t>
            </a:r>
          </a:p>
          <a:p>
            <a:endParaRPr lang="ru-RU" sz="2000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15536" y="980728"/>
            <a:ext cx="4041775" cy="479822"/>
          </a:xfrm>
        </p:spPr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Внешние сервисы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211960" y="1447192"/>
            <a:ext cx="4932040" cy="2996766"/>
          </a:xfrm>
        </p:spPr>
        <p:txBody>
          <a:bodyPr>
            <a:noAutofit/>
          </a:bodyPr>
          <a:lstStyle/>
          <a:p>
            <a:r>
              <a:rPr lang="ru-RU" sz="2000" dirty="0" smtClean="0"/>
              <a:t>Углубленная профориентация (ЦТР ГТ)</a:t>
            </a:r>
            <a:endParaRPr lang="ru-RU" sz="2000" dirty="0" smtClean="0"/>
          </a:p>
          <a:p>
            <a:r>
              <a:rPr lang="ru-RU" sz="2000" dirty="0" smtClean="0"/>
              <a:t>Видео-интервью </a:t>
            </a:r>
            <a:r>
              <a:rPr lang="ru-RU" sz="2000" dirty="0" smtClean="0"/>
              <a:t>(</a:t>
            </a:r>
            <a:r>
              <a:rPr lang="en-US" sz="2000" dirty="0" smtClean="0"/>
              <a:t>VCV</a:t>
            </a:r>
            <a:r>
              <a:rPr lang="ru-RU" sz="2000" dirty="0" smtClean="0"/>
              <a:t>)</a:t>
            </a:r>
            <a:endParaRPr lang="en-US" sz="2000" dirty="0" smtClean="0"/>
          </a:p>
          <a:p>
            <a:r>
              <a:rPr lang="ru-RU" sz="2000" dirty="0" smtClean="0"/>
              <a:t>Платформы для проведения </a:t>
            </a:r>
            <a:r>
              <a:rPr lang="ru-RU" sz="2000" dirty="0" err="1" smtClean="0"/>
              <a:t>вебинаров</a:t>
            </a:r>
            <a:endParaRPr lang="ru-RU" sz="2000" dirty="0" smtClean="0"/>
          </a:p>
          <a:p>
            <a:r>
              <a:rPr lang="ru-RU" sz="2000" dirty="0" smtClean="0"/>
              <a:t>Онлайн-проектные активности (</a:t>
            </a:r>
            <a:r>
              <a:rPr lang="ru-RU" sz="2000" dirty="0" err="1" smtClean="0"/>
              <a:t>онлайн</a:t>
            </a:r>
            <a:r>
              <a:rPr lang="ru-RU" sz="2000" dirty="0" smtClean="0"/>
              <a:t> ЯВ: </a:t>
            </a:r>
            <a:r>
              <a:rPr lang="ru-RU" sz="2000" dirty="0" err="1" smtClean="0"/>
              <a:t>Факультетус</a:t>
            </a:r>
            <a:r>
              <a:rPr lang="ru-RU" sz="2000" dirty="0" smtClean="0"/>
              <a:t>, </a:t>
            </a:r>
            <a:r>
              <a:rPr lang="en-US" sz="2000" dirty="0" smtClean="0"/>
              <a:t>BUDU </a:t>
            </a:r>
            <a:r>
              <a:rPr lang="ru-RU" sz="2000" dirty="0" smtClean="0"/>
              <a:t>и проч.)</a:t>
            </a:r>
          </a:p>
          <a:p>
            <a:r>
              <a:rPr lang="ru-RU" sz="2000" dirty="0" smtClean="0"/>
              <a:t> </a:t>
            </a:r>
            <a:r>
              <a:rPr lang="ru-RU" sz="2000" dirty="0" smtClean="0"/>
              <a:t>Соц</a:t>
            </a:r>
            <a:r>
              <a:rPr lang="ru-RU" sz="2000" dirty="0" smtClean="0"/>
              <a:t>. </a:t>
            </a:r>
            <a:r>
              <a:rPr lang="ru-RU" sz="2000" dirty="0" smtClean="0"/>
              <a:t>сети</a:t>
            </a:r>
            <a:endParaRPr lang="ru-RU" sz="2000" dirty="0" smtClean="0"/>
          </a:p>
          <a:p>
            <a:r>
              <a:rPr lang="ru-RU" sz="2000" dirty="0" smtClean="0"/>
              <a:t>Сайты по поиску работы и получению востребованных </a:t>
            </a:r>
            <a:r>
              <a:rPr lang="ru-RU" sz="2000" dirty="0" smtClean="0"/>
              <a:t>навыков</a:t>
            </a:r>
          </a:p>
          <a:p>
            <a:r>
              <a:rPr lang="ru-RU" sz="2000" dirty="0" smtClean="0"/>
              <a:t>И проч.</a:t>
            </a:r>
            <a:endParaRPr lang="ru-RU" sz="2000" dirty="0"/>
          </a:p>
        </p:txBody>
      </p:sp>
      <p:pic>
        <p:nvPicPr>
          <p:cNvPr id="7" name="Object 3" descr="preencod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85754" y="204006"/>
            <a:ext cx="1240496" cy="674363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179512" y="4526280"/>
            <a:ext cx="266669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i="1" dirty="0" smtClean="0">
                <a:solidFill>
                  <a:srgbClr val="002060"/>
                </a:solidFill>
              </a:rPr>
              <a:t>* - далее для краткости ЦК</a:t>
            </a:r>
            <a:endParaRPr lang="ru-RU" sz="1600" i="1" dirty="0">
              <a:solidFill>
                <a:srgbClr val="002060"/>
              </a:solidFill>
            </a:endParaRPr>
          </a:p>
        </p:txBody>
      </p:sp>
      <p:sp>
        <p:nvSpPr>
          <p:cNvPr id="9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359902" y="4526280"/>
            <a:ext cx="411480" cy="411480"/>
          </a:xfrm>
          <a:prstGeom prst="ellipse">
            <a:avLst/>
          </a:prstGeom>
          <a:solidFill>
            <a:schemeClr val="tx1">
              <a:alpha val="80000"/>
            </a:schemeClr>
          </a:solidFill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r>
              <a:rPr lang="ru-RU" sz="800" dirty="0" smtClean="0">
                <a:solidFill>
                  <a:schemeClr val="bg1"/>
                </a:solidFill>
              </a:rPr>
              <a:t>4</a:t>
            </a:r>
            <a:endParaRPr lang="ru-RU" sz="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65125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874" y="0"/>
            <a:ext cx="8964125" cy="857250"/>
          </a:xfrm>
        </p:spPr>
        <p:txBody>
          <a:bodyPr>
            <a:normAutofit/>
          </a:bodyPr>
          <a:lstStyle/>
          <a:p>
            <a:pPr algn="l"/>
            <a:r>
              <a:rPr lang="ru-RU" sz="3600" dirty="0" smtClean="0">
                <a:solidFill>
                  <a:srgbClr val="002060"/>
                </a:solidFill>
              </a:rPr>
              <a:t>Система информации в работе ЦК</a:t>
            </a:r>
            <a:endParaRPr lang="ru-RU" sz="3600" dirty="0">
              <a:solidFill>
                <a:srgbClr val="00206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9963322"/>
              </p:ext>
            </p:extLst>
          </p:nvPr>
        </p:nvGraphicFramePr>
        <p:xfrm>
          <a:off x="395535" y="750419"/>
          <a:ext cx="8640961" cy="4282611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3416322"/>
                <a:gridCol w="2388436"/>
                <a:gridCol w="2836203"/>
              </a:tblGrid>
              <a:tr h="381171">
                <a:tc>
                  <a:txBody>
                    <a:bodyPr/>
                    <a:lstStyle/>
                    <a:p>
                      <a:r>
                        <a:rPr lang="ru-RU" dirty="0" smtClean="0"/>
                        <a:t>Внутренняя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baseline="0" dirty="0" smtClean="0"/>
                        <a:t>БД (платформа)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Сайт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Внешние сервисы</a:t>
                      </a:r>
                      <a:endParaRPr lang="ru-RU" dirty="0"/>
                    </a:p>
                  </a:txBody>
                  <a:tcPr/>
                </a:tc>
              </a:tr>
              <a:tr h="1151658">
                <a:tc>
                  <a:txBody>
                    <a:bodyPr/>
                    <a:lstStyle/>
                    <a:p>
                      <a:r>
                        <a:rPr lang="ru-RU" sz="1400" b="0" dirty="0" smtClean="0"/>
                        <a:t>Справочник компаний</a:t>
                      </a:r>
                    </a:p>
                    <a:p>
                      <a:r>
                        <a:rPr lang="ru-RU" sz="1400" b="0" dirty="0" smtClean="0"/>
                        <a:t>История размещения вакансий</a:t>
                      </a:r>
                    </a:p>
                    <a:p>
                      <a:r>
                        <a:rPr lang="ru-RU" sz="1400" b="0" dirty="0" smtClean="0"/>
                        <a:t>Тегирование признаков (отрасль, (?) важные требования, график)</a:t>
                      </a:r>
                    </a:p>
                    <a:p>
                      <a:r>
                        <a:rPr lang="ru-RU" sz="1400" b="0" dirty="0" smtClean="0"/>
                        <a:t>База студентов</a:t>
                      </a:r>
                      <a:endParaRPr lang="ru-RU" sz="1400" b="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Анонсирование предложений</a:t>
                      </a:r>
                      <a:r>
                        <a:rPr lang="ru-RU" sz="1400" baseline="0" dirty="0" smtClean="0"/>
                        <a:t> от компаний</a:t>
                      </a:r>
                    </a:p>
                    <a:p>
                      <a:r>
                        <a:rPr lang="ru-RU" sz="1400" baseline="0" dirty="0" smtClean="0"/>
                        <a:t>в т.ч. </a:t>
                      </a:r>
                    </a:p>
                    <a:p>
                      <a:r>
                        <a:rPr lang="ru-RU" sz="1400" baseline="0" dirty="0" smtClean="0"/>
                        <a:t>Рассылка</a:t>
                      </a:r>
                      <a:endParaRPr lang="ru-RU" sz="1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err="1" smtClean="0"/>
                        <a:t>СоцСети</a:t>
                      </a:r>
                      <a:r>
                        <a:rPr lang="ru-RU" sz="1400" dirty="0" smtClean="0"/>
                        <a:t/>
                      </a:r>
                      <a:br>
                        <a:rPr lang="ru-RU" sz="1400" dirty="0" smtClean="0"/>
                      </a:br>
                      <a:r>
                        <a:rPr lang="ru-RU" sz="1400" dirty="0" smtClean="0"/>
                        <a:t>Рассылочные</a:t>
                      </a:r>
                      <a:r>
                        <a:rPr lang="ru-RU" sz="1400" baseline="0" dirty="0" smtClean="0"/>
                        <a:t> программы</a:t>
                      </a:r>
                      <a:endParaRPr lang="ru-RU" sz="1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727363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Регистрации студентов</a:t>
                      </a:r>
                    </a:p>
                    <a:p>
                      <a:r>
                        <a:rPr lang="ru-RU" sz="1400" dirty="0" err="1" smtClean="0"/>
                        <a:t>Мэтчинг</a:t>
                      </a:r>
                      <a:r>
                        <a:rPr lang="ru-RU" sz="1400" dirty="0" smtClean="0"/>
                        <a:t> при изменении контактных данных (База студентов)</a:t>
                      </a:r>
                      <a:endParaRPr lang="ru-RU" sz="14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Организация мероприятий</a:t>
                      </a:r>
                      <a:endParaRPr lang="ru-RU" sz="1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err="1" smtClean="0"/>
                        <a:t>СоцСети</a:t>
                      </a:r>
                      <a:r>
                        <a:rPr lang="ru-RU" sz="1400" dirty="0" smtClean="0"/>
                        <a:t>,</a:t>
                      </a:r>
                      <a:br>
                        <a:rPr lang="ru-RU" sz="1400" dirty="0" smtClean="0"/>
                      </a:br>
                      <a:r>
                        <a:rPr lang="ru-RU" sz="1400" dirty="0" smtClean="0"/>
                        <a:t>Рассылочные</a:t>
                      </a:r>
                      <a:r>
                        <a:rPr lang="ru-RU" sz="1400" baseline="0" dirty="0" smtClean="0"/>
                        <a:t> программы</a:t>
                      </a:r>
                      <a:endParaRPr lang="ru-RU" sz="1400" dirty="0" smtClean="0"/>
                    </a:p>
                    <a:p>
                      <a:endParaRPr lang="ru-RU" sz="1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939511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Статистика: участие,</a:t>
                      </a:r>
                      <a:r>
                        <a:rPr lang="ru-RU" sz="1400" baseline="0" dirty="0" smtClean="0"/>
                        <a:t> отклики, резюме</a:t>
                      </a:r>
                      <a:endParaRPr lang="ru-RU" sz="1400" i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Большие карьерные проекты (Ярмарки/ Форумы,</a:t>
                      </a:r>
                      <a:r>
                        <a:rPr lang="ru-RU" sz="1400" baseline="0" dirty="0" smtClean="0"/>
                        <a:t> Марафоны)</a:t>
                      </a:r>
                      <a:endParaRPr lang="ru-RU" sz="1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Сервисы </a:t>
                      </a:r>
                      <a:r>
                        <a:rPr lang="ru-RU" sz="1400" b="1" dirty="0" smtClean="0"/>
                        <a:t>и </a:t>
                      </a:r>
                      <a:r>
                        <a:rPr lang="ru-RU" sz="1400" b="1" dirty="0" smtClean="0"/>
                        <a:t>Платформы</a:t>
                      </a:r>
                      <a:r>
                        <a:rPr lang="ru-RU" sz="1400" dirty="0" smtClean="0"/>
                        <a:t>: </a:t>
                      </a:r>
                      <a:r>
                        <a:rPr lang="ru-RU" sz="1400" i="1" dirty="0" smtClean="0"/>
                        <a:t>Интегрированный функционал;</a:t>
                      </a:r>
                      <a:r>
                        <a:rPr lang="ru-RU" sz="1400" i="1" baseline="0" dirty="0" smtClean="0"/>
                        <a:t> наличие сценария, надежность; аналитика и проч.</a:t>
                      </a:r>
                      <a:endParaRPr lang="ru-RU" sz="1400" i="1" dirty="0" smtClean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363681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История мест прохождения практики</a:t>
                      </a:r>
                      <a:endParaRPr lang="ru-RU" sz="14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Поиск практики</a:t>
                      </a:r>
                      <a:endParaRPr lang="ru-RU" sz="1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515215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База резюме студентов</a:t>
                      </a:r>
                    </a:p>
                    <a:p>
                      <a:r>
                        <a:rPr lang="ru-RU" sz="1600" b="1" dirty="0" smtClean="0"/>
                        <a:t>История взаимодействия </a:t>
                      </a:r>
                      <a:endParaRPr lang="ru-RU" sz="16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Индивидуальное консультирование</a:t>
                      </a:r>
                      <a:endParaRPr lang="ru-RU" sz="1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Сайты по поиску работы; Обучающие</a:t>
                      </a:r>
                      <a:r>
                        <a:rPr lang="ru-RU" sz="1200" baseline="0" dirty="0" smtClean="0"/>
                        <a:t> ресурсы – резюме, собеседования</a:t>
                      </a:r>
                      <a:r>
                        <a:rPr lang="ru-RU" sz="1600" baseline="0" dirty="0" smtClean="0"/>
                        <a:t>, </a:t>
                      </a:r>
                      <a:r>
                        <a:rPr lang="ru-RU" sz="1200" baseline="0" dirty="0" smtClean="0"/>
                        <a:t>обучающие ресурсы</a:t>
                      </a:r>
                      <a:endParaRPr lang="ru-RU" sz="16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6" name="Прямая со стрелкой 5"/>
          <p:cNvCxnSpPr/>
          <p:nvPr/>
        </p:nvCxnSpPr>
        <p:spPr>
          <a:xfrm flipH="1" flipV="1">
            <a:off x="2627784" y="2931790"/>
            <a:ext cx="3888433" cy="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5" name="Скругленный прямоугольник 4"/>
          <p:cNvSpPr/>
          <p:nvPr/>
        </p:nvSpPr>
        <p:spPr>
          <a:xfrm>
            <a:off x="0" y="627534"/>
            <a:ext cx="6263680" cy="4515966"/>
          </a:xfrm>
          <a:prstGeom prst="roundRect">
            <a:avLst/>
          </a:prstGeom>
          <a:noFill/>
          <a:ln>
            <a:solidFill>
              <a:schemeClr val="accent2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chemeClr val="tx1">
                    <a:alpha val="86000"/>
                  </a:schemeClr>
                </a:solidFill>
                <a:prstDash val="dash"/>
              </a:ln>
            </a:endParaRPr>
          </a:p>
        </p:txBody>
      </p:sp>
      <p:pic>
        <p:nvPicPr>
          <p:cNvPr id="7" name="Object 3" descr="preencoded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596336" y="35860"/>
            <a:ext cx="1240496" cy="674363"/>
          </a:xfrm>
          <a:prstGeom prst="rect">
            <a:avLst/>
          </a:prstGeom>
        </p:spPr>
      </p:pic>
      <p:cxnSp>
        <p:nvCxnSpPr>
          <p:cNvPr id="8" name="Прямая со стрелкой 7"/>
          <p:cNvCxnSpPr/>
          <p:nvPr/>
        </p:nvCxnSpPr>
        <p:spPr>
          <a:xfrm>
            <a:off x="251520" y="2139702"/>
            <a:ext cx="0" cy="259228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251520" y="2139702"/>
            <a:ext cx="144016" cy="0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251520" y="2427734"/>
            <a:ext cx="216024" cy="0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251520" y="3147814"/>
            <a:ext cx="216024" cy="0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251520" y="4083918"/>
            <a:ext cx="216024" cy="0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251520" y="4443958"/>
            <a:ext cx="216024" cy="0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499992" y="1995686"/>
            <a:ext cx="8229600" cy="339447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i="1" dirty="0" smtClean="0">
                <a:solidFill>
                  <a:srgbClr val="002060"/>
                </a:solidFill>
              </a:rPr>
              <a:t>«</a:t>
            </a:r>
            <a:endParaRPr lang="ru-RU" dirty="0" smtClean="0"/>
          </a:p>
        </p:txBody>
      </p:sp>
      <p:sp>
        <p:nvSpPr>
          <p:cNvPr id="4" name="Содержимое 2"/>
          <p:cNvSpPr>
            <a:spLocks noGrp="1"/>
          </p:cNvSpPr>
          <p:nvPr>
            <p:ph type="title"/>
          </p:nvPr>
        </p:nvSpPr>
        <p:spPr>
          <a:xfrm>
            <a:off x="179512" y="123478"/>
            <a:ext cx="8098966" cy="857250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ru-RU" sz="3200" dirty="0" smtClean="0">
                <a:solidFill>
                  <a:srgbClr val="002060"/>
                </a:solidFill>
              </a:rPr>
              <a:t>Цифровой мониторинг</a:t>
            </a:r>
            <a:endParaRPr lang="ru-RU" sz="3200" dirty="0">
              <a:solidFill>
                <a:srgbClr val="002060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0457383"/>
              </p:ext>
            </p:extLst>
          </p:nvPr>
        </p:nvGraphicFramePr>
        <p:xfrm>
          <a:off x="39415" y="1059583"/>
          <a:ext cx="9036496" cy="342900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2804393"/>
                <a:gridCol w="2232248"/>
                <a:gridCol w="3999855"/>
              </a:tblGrid>
              <a:tr h="885914">
                <a:tc>
                  <a:txBody>
                    <a:bodyPr/>
                    <a:lstStyle/>
                    <a:p>
                      <a:r>
                        <a:rPr lang="ru-RU" dirty="0" smtClean="0"/>
                        <a:t>Мониторинг практико-ориентированных</a:t>
                      </a:r>
                      <a:r>
                        <a:rPr lang="ru-RU" baseline="0" dirty="0" smtClean="0"/>
                        <a:t> активностей студентов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Мониторинг</a:t>
                      </a:r>
                      <a:r>
                        <a:rPr lang="ru-RU" baseline="0" dirty="0" smtClean="0"/>
                        <a:t> выпускников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Мониторинг траекторий</a:t>
                      </a:r>
                      <a:endParaRPr lang="ru-RU" dirty="0"/>
                    </a:p>
                  </a:txBody>
                  <a:tcPr/>
                </a:tc>
              </a:tr>
              <a:tr h="2253951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b="1" dirty="0" smtClean="0"/>
                        <a:t>«</a:t>
                      </a:r>
                      <a:r>
                        <a:rPr lang="ru-RU" b="1" dirty="0" err="1" smtClean="0"/>
                        <a:t>Портфолио</a:t>
                      </a:r>
                      <a:r>
                        <a:rPr lang="ru-RU" b="1" dirty="0" smtClean="0"/>
                        <a:t>»</a:t>
                      </a:r>
                    </a:p>
                    <a:p>
                      <a:pPr>
                        <a:buNone/>
                      </a:pPr>
                      <a:r>
                        <a:rPr lang="ru-RU" dirty="0" smtClean="0"/>
                        <a:t>- Резюме</a:t>
                      </a:r>
                    </a:p>
                    <a:p>
                      <a:pPr>
                        <a:buNone/>
                      </a:pPr>
                      <a:r>
                        <a:rPr lang="ru-RU" dirty="0" smtClean="0"/>
                        <a:t>- Места практики </a:t>
                      </a:r>
                    </a:p>
                    <a:p>
                      <a:pPr>
                        <a:buNone/>
                      </a:pPr>
                      <a:r>
                        <a:rPr lang="ru-RU" dirty="0" smtClean="0"/>
                        <a:t>- Анкетирование на выпуске (статус занятости, поиск работы)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+ Мониторинг выпускников</a:t>
                      </a:r>
                      <a:r>
                        <a:rPr lang="ru-RU" dirty="0" smtClean="0"/>
                        <a:t>: отрасли/</a:t>
                      </a:r>
                      <a:r>
                        <a:rPr lang="ru-RU" baseline="0" dirty="0" smtClean="0"/>
                        <a:t> компании/ позиции/ ЗП/ Востребованные и дефицитные знания и навыки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+ Систематизация</a:t>
                      </a:r>
                      <a:r>
                        <a:rPr lang="ru-RU" b="1" baseline="0" dirty="0" smtClean="0"/>
                        <a:t> и мониторинг на основе информации за значительный период времени</a:t>
                      </a:r>
                      <a:endParaRPr lang="ru-RU" b="1" dirty="0" smtClean="0"/>
                    </a:p>
                    <a:p>
                      <a:r>
                        <a:rPr lang="ru-RU" dirty="0" smtClean="0"/>
                        <a:t>-</a:t>
                      </a:r>
                      <a:r>
                        <a:rPr lang="ru-RU" dirty="0" err="1" smtClean="0"/>
                        <a:t>каталогизирование</a:t>
                      </a:r>
                      <a:r>
                        <a:rPr lang="ru-RU" baseline="0" dirty="0" smtClean="0"/>
                        <a:t> специализаций/ профилей во время учебы </a:t>
                      </a:r>
                      <a:endParaRPr lang="ru-RU" baseline="0" dirty="0" smtClean="0"/>
                    </a:p>
                    <a:p>
                      <a:r>
                        <a:rPr lang="ru-RU" baseline="0" dirty="0" smtClean="0"/>
                        <a:t>системы </a:t>
                      </a:r>
                      <a:r>
                        <a:rPr lang="ru-RU" baseline="0" dirty="0" smtClean="0"/>
                        <a:t>карьерных / профессиональных перемещений после выпуска </a:t>
                      </a:r>
                      <a:endParaRPr lang="ru-RU" dirty="0"/>
                    </a:p>
                  </a:txBody>
                  <a:tcPr/>
                </a:tc>
              </a:tr>
              <a:tr h="211671">
                <a:tc>
                  <a:txBody>
                    <a:bodyPr/>
                    <a:lstStyle/>
                    <a:p>
                      <a:r>
                        <a:rPr lang="ru-RU" sz="900" i="1" dirty="0" smtClean="0">
                          <a:solidFill>
                            <a:srgbClr val="002060"/>
                          </a:solidFill>
                        </a:rPr>
                        <a:t>Делаем </a:t>
                      </a:r>
                      <a:endParaRPr lang="ru-RU" sz="900" i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 i="1" dirty="0" smtClean="0">
                          <a:solidFill>
                            <a:srgbClr val="002060"/>
                          </a:solidFill>
                        </a:rPr>
                        <a:t>Делаем хуже</a:t>
                      </a:r>
                      <a:endParaRPr lang="ru-RU" sz="900" i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 i="1" dirty="0" smtClean="0">
                          <a:solidFill>
                            <a:srgbClr val="002060"/>
                          </a:solidFill>
                        </a:rPr>
                        <a:t>Не знаем, когда подступиться</a:t>
                      </a:r>
                      <a:r>
                        <a:rPr lang="ru-RU" sz="900" i="1" dirty="0" smtClean="0">
                          <a:solidFill>
                            <a:srgbClr val="002060"/>
                          </a:solidFill>
                          <a:sym typeface="Wingdings" pitchFamily="2" charset="2"/>
                        </a:rPr>
                        <a:t></a:t>
                      </a:r>
                      <a:endParaRPr lang="ru-RU" sz="900" i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79512" y="4587974"/>
            <a:ext cx="8496944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100" dirty="0" smtClean="0">
                <a:solidFill>
                  <a:srgbClr val="002060"/>
                </a:solidFill>
              </a:rPr>
              <a:t>И это – значимая, но только часть в системе работы Университета</a:t>
            </a:r>
            <a:endParaRPr lang="ru-RU" sz="2100" dirty="0">
              <a:solidFill>
                <a:srgbClr val="002060"/>
              </a:solidFill>
            </a:endParaRPr>
          </a:p>
        </p:txBody>
      </p:sp>
      <p:pic>
        <p:nvPicPr>
          <p:cNvPr id="7" name="Object 3" descr="preencoded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596336" y="267494"/>
            <a:ext cx="1240496" cy="674363"/>
          </a:xfrm>
          <a:prstGeom prst="rect">
            <a:avLst/>
          </a:prstGeom>
        </p:spPr>
      </p:pic>
      <p:sp>
        <p:nvSpPr>
          <p:cNvPr id="8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532440" y="4587974"/>
            <a:ext cx="411480" cy="411480"/>
          </a:xfrm>
          <a:prstGeom prst="ellipse">
            <a:avLst/>
          </a:prstGeom>
          <a:solidFill>
            <a:schemeClr val="tx1">
              <a:alpha val="80000"/>
            </a:schemeClr>
          </a:solidFill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r>
              <a:rPr lang="ru-RU" sz="800" dirty="0" smtClean="0">
                <a:solidFill>
                  <a:schemeClr val="bg1"/>
                </a:solidFill>
              </a:rPr>
              <a:t>6</a:t>
            </a:r>
            <a:endParaRPr lang="ru-RU" sz="800" dirty="0">
              <a:solidFill>
                <a:schemeClr val="bg1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610354" y="2202766"/>
            <a:ext cx="432048" cy="288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/>
          <p:nvPr/>
        </p:nvSpPr>
        <p:spPr>
          <a:xfrm>
            <a:off x="1763688" y="1635646"/>
            <a:ext cx="1512168" cy="72008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CRM </a:t>
            </a:r>
            <a:r>
              <a:rPr lang="ru-RU" dirty="0" err="1" smtClean="0"/>
              <a:t>системЫ</a:t>
            </a:r>
            <a:r>
              <a:rPr lang="ru-RU" dirty="0" smtClean="0"/>
              <a:t>? 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23478"/>
            <a:ext cx="7067128" cy="857250"/>
          </a:xfrm>
        </p:spPr>
        <p:txBody>
          <a:bodyPr>
            <a:normAutofit fontScale="90000"/>
          </a:bodyPr>
          <a:lstStyle/>
          <a:p>
            <a:pPr algn="l"/>
            <a:r>
              <a:rPr lang="ru-RU" sz="3600" dirty="0" smtClean="0">
                <a:solidFill>
                  <a:srgbClr val="002060"/>
                </a:solidFill>
              </a:rPr>
              <a:t>Система информационных ресурсов ЦК </a:t>
            </a:r>
            <a:endParaRPr lang="ru-RU" sz="3600" dirty="0">
              <a:solidFill>
                <a:srgbClr val="00206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598064" y="1165177"/>
            <a:ext cx="534585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solidFill>
                  <a:srgbClr val="002060"/>
                </a:solidFill>
              </a:rPr>
              <a:t>Сайт </a:t>
            </a:r>
            <a:r>
              <a:rPr lang="ru-RU" sz="2000" dirty="0" smtClean="0">
                <a:solidFill>
                  <a:srgbClr val="002060"/>
                </a:solidFill>
              </a:rPr>
              <a:t>Факультета/ </a:t>
            </a:r>
            <a:r>
              <a:rPr lang="ru-RU" sz="2000" dirty="0" smtClean="0">
                <a:solidFill>
                  <a:srgbClr val="002060"/>
                </a:solidFill>
              </a:rPr>
              <a:t>Университета</a:t>
            </a:r>
            <a:r>
              <a:rPr lang="en-US" sz="2000" dirty="0">
                <a:solidFill>
                  <a:srgbClr val="002060"/>
                </a:solidFill>
                <a:sym typeface="Wingdings" pitchFamily="2" charset="2"/>
              </a:rPr>
              <a:t> </a:t>
            </a:r>
            <a:r>
              <a:rPr lang="en-US" sz="2000" dirty="0" smtClean="0">
                <a:solidFill>
                  <a:srgbClr val="002060"/>
                </a:solidFill>
                <a:sym typeface="Wingdings" pitchFamily="2" charset="2"/>
              </a:rPr>
              <a:t></a:t>
            </a:r>
            <a:r>
              <a:rPr lang="ru-RU" sz="2000" dirty="0" smtClean="0">
                <a:solidFill>
                  <a:srgbClr val="002060"/>
                </a:solidFill>
                <a:sym typeface="Wingdings" pitchFamily="2" charset="2"/>
              </a:rPr>
              <a:t> Независимый ресурс</a:t>
            </a:r>
            <a:endParaRPr lang="ru-RU" sz="20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609577" y="2049741"/>
            <a:ext cx="49679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solidFill>
                  <a:srgbClr val="002060"/>
                </a:solidFill>
              </a:rPr>
              <a:t>Собственные </a:t>
            </a:r>
            <a:r>
              <a:rPr lang="en-US" sz="2000" dirty="0" smtClean="0">
                <a:solidFill>
                  <a:srgbClr val="002060"/>
                </a:solidFill>
              </a:rPr>
              <a:t>CRM-</a:t>
            </a:r>
            <a:r>
              <a:rPr lang="ru-RU" sz="2000" dirty="0" smtClean="0">
                <a:solidFill>
                  <a:srgbClr val="002060"/>
                </a:solidFill>
              </a:rPr>
              <a:t>системы </a:t>
            </a:r>
            <a:r>
              <a:rPr lang="en-US" sz="2000" dirty="0">
                <a:solidFill>
                  <a:srgbClr val="002060"/>
                </a:solidFill>
                <a:sym typeface="Wingdings" pitchFamily="2" charset="2"/>
              </a:rPr>
              <a:t></a:t>
            </a:r>
            <a:r>
              <a:rPr lang="ru-RU" sz="2000" dirty="0" smtClean="0">
                <a:solidFill>
                  <a:srgbClr val="002060"/>
                </a:solidFill>
              </a:rPr>
              <a:t> </a:t>
            </a:r>
          </a:p>
          <a:p>
            <a:r>
              <a:rPr lang="ru-RU" sz="2000" dirty="0" smtClean="0">
                <a:solidFill>
                  <a:srgbClr val="002060"/>
                </a:solidFill>
              </a:rPr>
              <a:t>готовые </a:t>
            </a:r>
            <a:r>
              <a:rPr lang="ru-RU" sz="2000" dirty="0" smtClean="0">
                <a:solidFill>
                  <a:srgbClr val="002060"/>
                </a:solidFill>
              </a:rPr>
              <a:t>решения  (</a:t>
            </a:r>
            <a:r>
              <a:rPr lang="ru-RU" sz="2000" dirty="0" err="1" smtClean="0">
                <a:solidFill>
                  <a:srgbClr val="002060"/>
                </a:solidFill>
              </a:rPr>
              <a:t>Битрикс</a:t>
            </a:r>
            <a:r>
              <a:rPr lang="ru-RU" sz="2000" dirty="0" smtClean="0">
                <a:solidFill>
                  <a:srgbClr val="002060"/>
                </a:solidFill>
              </a:rPr>
              <a:t>, 1С, </a:t>
            </a:r>
            <a:r>
              <a:rPr lang="en-US" sz="2000" dirty="0" smtClean="0">
                <a:solidFill>
                  <a:srgbClr val="002060"/>
                </a:solidFill>
              </a:rPr>
              <a:t>Microsoft)</a:t>
            </a:r>
            <a:endParaRPr lang="ru-RU" sz="2000" dirty="0"/>
          </a:p>
        </p:txBody>
      </p:sp>
      <p:sp>
        <p:nvSpPr>
          <p:cNvPr id="10" name="Стрелка вправо 9"/>
          <p:cNvSpPr/>
          <p:nvPr/>
        </p:nvSpPr>
        <p:spPr>
          <a:xfrm rot="16200000">
            <a:off x="1335024" y="2712382"/>
            <a:ext cx="1080718" cy="7937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3059832" y="3082319"/>
            <a:ext cx="529208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dirty="0" smtClean="0">
                <a:solidFill>
                  <a:srgbClr val="002060"/>
                </a:solidFill>
              </a:rPr>
              <a:t>CRM - </a:t>
            </a:r>
            <a:r>
              <a:rPr lang="ru-RU" b="1" i="1" dirty="0" smtClean="0">
                <a:solidFill>
                  <a:srgbClr val="002060"/>
                </a:solidFill>
              </a:rPr>
              <a:t>Система</a:t>
            </a:r>
            <a:r>
              <a:rPr lang="ru-RU" i="1" dirty="0" smtClean="0">
                <a:solidFill>
                  <a:srgbClr val="002060"/>
                </a:solidFill>
              </a:rPr>
              <a:t> управления взаимоотношениями с клиентами — прикладное программное обеспечение для организаций, предназначенное для автоматизации стратегий взаимодействия с заказчиками (клиентами), в частности для повышения уровня продаж</a:t>
            </a:r>
            <a:endParaRPr lang="ru-RU" i="1" dirty="0">
              <a:solidFill>
                <a:srgbClr val="002060"/>
              </a:solidFill>
            </a:endParaRPr>
          </a:p>
        </p:txBody>
      </p:sp>
      <p:pic>
        <p:nvPicPr>
          <p:cNvPr id="15" name="Object 3" descr="preencoded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524328" y="123478"/>
            <a:ext cx="1240496" cy="674363"/>
          </a:xfrm>
          <a:prstGeom prst="rect">
            <a:avLst/>
          </a:prstGeom>
        </p:spPr>
      </p:pic>
      <p:sp>
        <p:nvSpPr>
          <p:cNvPr id="17" name="Прямоугольник 16"/>
          <p:cNvSpPr/>
          <p:nvPr/>
        </p:nvSpPr>
        <p:spPr>
          <a:xfrm>
            <a:off x="539552" y="1203598"/>
            <a:ext cx="1512168" cy="72008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БазЫ</a:t>
            </a:r>
            <a:r>
              <a:rPr lang="ru-RU" dirty="0" smtClean="0"/>
              <a:t>? данных</a:t>
            </a:r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1835696" y="987574"/>
            <a:ext cx="1512168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Сайт</a:t>
            </a:r>
            <a:endParaRPr lang="ru-RU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467544" y="3147814"/>
            <a:ext cx="1512168" cy="72008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Внешние Цифровые инструменты</a:t>
            </a:r>
            <a:endParaRPr lang="ru-RU" dirty="0"/>
          </a:p>
        </p:txBody>
      </p:sp>
      <p:sp>
        <p:nvSpPr>
          <p:cNvPr id="12" name="Двойная стрелка влево/вправо 11"/>
          <p:cNvSpPr/>
          <p:nvPr/>
        </p:nvSpPr>
        <p:spPr>
          <a:xfrm rot="1800635" flipV="1">
            <a:off x="1760475" y="1862410"/>
            <a:ext cx="352785" cy="81709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право 12"/>
          <p:cNvSpPr/>
          <p:nvPr/>
        </p:nvSpPr>
        <p:spPr>
          <a:xfrm rot="16200000">
            <a:off x="276021" y="2452233"/>
            <a:ext cx="1296141" cy="950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532440" y="4587974"/>
            <a:ext cx="411480" cy="411480"/>
          </a:xfrm>
          <a:prstGeom prst="ellipse">
            <a:avLst/>
          </a:prstGeom>
          <a:solidFill>
            <a:schemeClr val="tx1">
              <a:alpha val="80000"/>
            </a:schemeClr>
          </a:solidFill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r>
              <a:rPr lang="ru-RU" sz="800" dirty="0" smtClean="0">
                <a:solidFill>
                  <a:schemeClr val="bg1"/>
                </a:solidFill>
              </a:rPr>
              <a:t>7</a:t>
            </a:r>
            <a:endParaRPr lang="ru-RU" sz="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3600" dirty="0" smtClean="0">
                <a:solidFill>
                  <a:srgbClr val="002060"/>
                </a:solidFill>
              </a:rPr>
              <a:t>Внутренние </a:t>
            </a:r>
            <a:r>
              <a:rPr lang="en-US" sz="3600" dirty="0" smtClean="0">
                <a:solidFill>
                  <a:srgbClr val="002060"/>
                </a:solidFill>
              </a:rPr>
              <a:t>VS </a:t>
            </a:r>
            <a:r>
              <a:rPr lang="ru-RU" sz="3600" dirty="0" smtClean="0">
                <a:solidFill>
                  <a:srgbClr val="002060"/>
                </a:solidFill>
              </a:rPr>
              <a:t>Внешние ресурсы</a:t>
            </a:r>
            <a:endParaRPr lang="ru-RU" sz="3600" dirty="0">
              <a:solidFill>
                <a:srgbClr val="00206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322584"/>
              </p:ext>
            </p:extLst>
          </p:nvPr>
        </p:nvGraphicFramePr>
        <p:xfrm>
          <a:off x="457200" y="1063229"/>
          <a:ext cx="8229600" cy="3669985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4114800"/>
                <a:gridCol w="4114800"/>
              </a:tblGrid>
              <a:tr h="455976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Возможности </a:t>
                      </a:r>
                      <a:endParaRPr lang="ru-RU" sz="2400" b="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Ограничения</a:t>
                      </a:r>
                      <a:endParaRPr lang="ru-RU" sz="2400" b="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321278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2000" dirty="0" smtClean="0"/>
                        <a:t>Интегрированный инструмент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ru-RU" sz="2000" dirty="0" smtClean="0"/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2000" dirty="0" smtClean="0"/>
                        <a:t>Полная история выпускника и взаимодействия с ним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ru-RU" sz="200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/>
                        <a:t>- Элитарная история – узнаваемый «продукт» и одна точка входа</a:t>
                      </a:r>
                      <a:r>
                        <a:rPr lang="ru-RU" sz="2000" baseline="0" dirty="0" smtClean="0"/>
                        <a:t> для компаний для его привлечения</a:t>
                      </a:r>
                      <a:endParaRPr lang="ru-RU" sz="200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dirty="0" smtClean="0"/>
                    </a:p>
                    <a:p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- Количественные</a:t>
                      </a:r>
                      <a:r>
                        <a:rPr lang="ru-RU" sz="2000" baseline="0" dirty="0" smtClean="0"/>
                        <a:t> о</a:t>
                      </a:r>
                      <a:r>
                        <a:rPr lang="ru-RU" sz="2000" dirty="0" smtClean="0"/>
                        <a:t>граничения внутренних ресурсов (</a:t>
                      </a:r>
                      <a:r>
                        <a:rPr lang="en-US" sz="2000" dirty="0" smtClean="0"/>
                        <a:t>$</a:t>
                      </a:r>
                      <a:r>
                        <a:rPr lang="en-US" sz="2000" baseline="0" dirty="0" smtClean="0"/>
                        <a:t>; IT, </a:t>
                      </a:r>
                      <a:r>
                        <a:rPr lang="ru-RU" sz="2000" baseline="0" dirty="0" smtClean="0"/>
                        <a:t>Ставки)</a:t>
                      </a:r>
                      <a:endParaRPr lang="ru-RU" sz="2000" dirty="0" smtClean="0"/>
                    </a:p>
                    <a:p>
                      <a:endParaRPr lang="ru-RU" sz="2000" dirty="0" smtClean="0"/>
                    </a:p>
                    <a:p>
                      <a:r>
                        <a:rPr lang="ru-RU" sz="2000" dirty="0" smtClean="0"/>
                        <a:t>-</a:t>
                      </a:r>
                      <a:r>
                        <a:rPr lang="ru-RU" sz="2000" baseline="0" dirty="0" smtClean="0"/>
                        <a:t> </a:t>
                      </a:r>
                      <a:r>
                        <a:rPr lang="ru-RU" sz="2000" dirty="0" smtClean="0"/>
                        <a:t>Качественные</a:t>
                      </a:r>
                      <a:r>
                        <a:rPr lang="ru-RU" sz="2000" baseline="0" dirty="0" smtClean="0"/>
                        <a:t> ограничения</a:t>
                      </a:r>
                    </a:p>
                    <a:p>
                      <a:r>
                        <a:rPr lang="ru-RU" sz="2000" baseline="0" dirty="0" smtClean="0"/>
                        <a:t>(потребительские свойства, технологичность, гибкость/ адаптивность)</a:t>
                      </a:r>
                      <a:endParaRPr lang="ru-RU" sz="20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" name="Object 3" descr="preencod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85754" y="204006"/>
            <a:ext cx="1240496" cy="674363"/>
          </a:xfrm>
          <a:prstGeom prst="rect">
            <a:avLst/>
          </a:prstGeom>
        </p:spPr>
      </p:pic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532440" y="4659982"/>
            <a:ext cx="411480" cy="411480"/>
          </a:xfrm>
          <a:prstGeom prst="ellipse">
            <a:avLst/>
          </a:prstGeom>
          <a:solidFill>
            <a:schemeClr val="tx1">
              <a:alpha val="80000"/>
            </a:schemeClr>
          </a:solidFill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r>
              <a:rPr lang="ru-RU" sz="800" dirty="0" smtClean="0">
                <a:solidFill>
                  <a:schemeClr val="bg1"/>
                </a:solidFill>
              </a:rPr>
              <a:t>8</a:t>
            </a:r>
            <a:endParaRPr lang="ru-RU" sz="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2" name="Прямая соединительная линия 111">
            <a:extLst>
              <a:ext uri="{FF2B5EF4-FFF2-40B4-BE49-F238E27FC236}">
                <a16:creationId xmlns:a16="http://schemas.microsoft.com/office/drawing/2014/main" xmlns="" id="{CFF3AB06-110F-9E48-A8ED-AE091679DBCF}"/>
              </a:ext>
            </a:extLst>
          </p:cNvPr>
          <p:cNvCxnSpPr>
            <a:cxnSpLocks/>
          </p:cNvCxnSpPr>
          <p:nvPr/>
        </p:nvCxnSpPr>
        <p:spPr>
          <a:xfrm flipH="1">
            <a:off x="6403983" y="2130979"/>
            <a:ext cx="998" cy="480314"/>
          </a:xfrm>
          <a:prstGeom prst="line">
            <a:avLst/>
          </a:prstGeom>
          <a:ln w="12700">
            <a:solidFill>
              <a:srgbClr val="00206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Прямая со стрелкой 68"/>
          <p:cNvCxnSpPr/>
          <p:nvPr/>
        </p:nvCxnSpPr>
        <p:spPr>
          <a:xfrm>
            <a:off x="654415" y="2572681"/>
            <a:ext cx="3946649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 flipV="1">
            <a:off x="4601061" y="2570712"/>
            <a:ext cx="3827466" cy="197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61" name="Объект 2">
            <a:extLst>
              <a:ext uri="{FF2B5EF4-FFF2-40B4-BE49-F238E27FC236}">
                <a16:creationId xmlns:a16="http://schemas.microsoft.com/office/drawing/2014/main" xmlns="" id="{0673E0DF-C221-0740-B6B8-6B99AA64A8EE}"/>
              </a:ext>
            </a:extLst>
          </p:cNvPr>
          <p:cNvSpPr txBox="1">
            <a:spLocks/>
          </p:cNvSpPr>
          <p:nvPr/>
        </p:nvSpPr>
        <p:spPr>
          <a:xfrm>
            <a:off x="3204494" y="3326777"/>
            <a:ext cx="1697493" cy="49793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800" b="1" dirty="0" smtClean="0">
                <a:latin typeface="FuturaDemiC"/>
              </a:rPr>
              <a:t>Семестровые кейсы</a:t>
            </a:r>
            <a:r>
              <a:rPr lang="ru-RU" sz="700" b="1" dirty="0" smtClean="0">
                <a:latin typeface="FuturaDemiC"/>
              </a:rPr>
              <a:t> </a:t>
            </a:r>
            <a:r>
              <a:rPr lang="ru-RU" sz="800" dirty="0" smtClean="0">
                <a:latin typeface="FuturaDemiC"/>
              </a:rPr>
              <a:t>по курсу «Экономика персонала»</a:t>
            </a:r>
            <a:endParaRPr lang="ru-RU" sz="800" dirty="0">
              <a:latin typeface="FuturaDemiC"/>
            </a:endParaRPr>
          </a:p>
        </p:txBody>
      </p:sp>
      <p:cxnSp>
        <p:nvCxnSpPr>
          <p:cNvPr id="96" name="Прямая соединительная линия 95">
            <a:extLst>
              <a:ext uri="{FF2B5EF4-FFF2-40B4-BE49-F238E27FC236}">
                <a16:creationId xmlns:a16="http://schemas.microsoft.com/office/drawing/2014/main" xmlns="" id="{CFF3AB06-110F-9E48-A8ED-AE091679DBCF}"/>
              </a:ext>
            </a:extLst>
          </p:cNvPr>
          <p:cNvCxnSpPr>
            <a:cxnSpLocks/>
          </p:cNvCxnSpPr>
          <p:nvPr/>
        </p:nvCxnSpPr>
        <p:spPr>
          <a:xfrm flipH="1">
            <a:off x="3976681" y="1991890"/>
            <a:ext cx="998" cy="595116"/>
          </a:xfrm>
          <a:prstGeom prst="line">
            <a:avLst/>
          </a:prstGeom>
          <a:ln w="12700">
            <a:solidFill>
              <a:srgbClr val="00206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Объект 2">
            <a:extLst>
              <a:ext uri="{FF2B5EF4-FFF2-40B4-BE49-F238E27FC236}">
                <a16:creationId xmlns:a16="http://schemas.microsoft.com/office/drawing/2014/main" xmlns="" id="{A967B58B-A19C-FA47-8007-2EA708123F2C}"/>
              </a:ext>
            </a:extLst>
          </p:cNvPr>
          <p:cNvSpPr txBox="1">
            <a:spLocks/>
          </p:cNvSpPr>
          <p:nvPr/>
        </p:nvSpPr>
        <p:spPr>
          <a:xfrm>
            <a:off x="2947519" y="2527630"/>
            <a:ext cx="1820237" cy="11033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900" b="1" dirty="0" smtClean="0">
                <a:latin typeface="FuturaDemiC"/>
              </a:rPr>
              <a:t>Лекции и семинары </a:t>
            </a:r>
            <a:r>
              <a:rPr lang="ru-RU" sz="900" dirty="0" smtClean="0">
                <a:latin typeface="FuturaDemiC"/>
              </a:rPr>
              <a:t>с участием компаний (практиков)  в рамках Дисциплин</a:t>
            </a:r>
            <a:endParaRPr lang="ru-RU" sz="900" dirty="0">
              <a:latin typeface="FuturaDemiC"/>
            </a:endParaRP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AA8CE01-BF2E-DF47-B09E-1B5016F240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2960" y="191721"/>
            <a:ext cx="8066942" cy="499880"/>
          </a:xfrm>
        </p:spPr>
        <p:txBody>
          <a:bodyPr>
            <a:normAutofit fontScale="90000"/>
          </a:bodyPr>
          <a:lstStyle/>
          <a:p>
            <a:pPr algn="l"/>
            <a:r>
              <a:rPr lang="ru-RU" sz="3600" dirty="0" smtClean="0">
                <a:solidFill>
                  <a:srgbClr val="002060"/>
                </a:solidFill>
              </a:rPr>
              <a:t>Цифровые инструменты</a:t>
            </a:r>
            <a:endParaRPr lang="ru-RU" sz="3600" dirty="0">
              <a:solidFill>
                <a:srgbClr val="002060"/>
              </a:solidFill>
              <a:latin typeface="FuturaDemiC"/>
              <a:ea typeface="+mn-ea"/>
              <a:cs typeface="+mn-cs"/>
            </a:endParaRPr>
          </a:p>
        </p:txBody>
      </p:sp>
      <p:cxnSp>
        <p:nvCxnSpPr>
          <p:cNvPr id="41" name="Прямая соединительная линия 40">
            <a:extLst>
              <a:ext uri="{FF2B5EF4-FFF2-40B4-BE49-F238E27FC236}">
                <a16:creationId xmlns:a16="http://schemas.microsoft.com/office/drawing/2014/main" xmlns="" id="{5564F276-26A7-F443-B0A3-88028D4D869B}"/>
              </a:ext>
            </a:extLst>
          </p:cNvPr>
          <p:cNvCxnSpPr>
            <a:cxnSpLocks/>
          </p:cNvCxnSpPr>
          <p:nvPr/>
        </p:nvCxnSpPr>
        <p:spPr>
          <a:xfrm>
            <a:off x="0" y="628253"/>
            <a:ext cx="302136" cy="0"/>
          </a:xfrm>
          <a:prstGeom prst="line">
            <a:avLst/>
          </a:prstGeom>
          <a:ln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34" name="Объект 2">
            <a:extLst>
              <a:ext uri="{FF2B5EF4-FFF2-40B4-BE49-F238E27FC236}">
                <a16:creationId xmlns:a16="http://schemas.microsoft.com/office/drawing/2014/main" xmlns="" id="{A0633E9C-DBF3-7941-A869-07F31141E306}"/>
              </a:ext>
            </a:extLst>
          </p:cNvPr>
          <p:cNvSpPr txBox="1">
            <a:spLocks/>
          </p:cNvSpPr>
          <p:nvPr/>
        </p:nvSpPr>
        <p:spPr>
          <a:xfrm>
            <a:off x="8802499" y="3813092"/>
            <a:ext cx="1780010" cy="6370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endParaRPr lang="ru-RU" sz="1700" b="1" dirty="0">
              <a:solidFill>
                <a:srgbClr val="BE2A26"/>
              </a:solidFill>
            </a:endParaRPr>
          </a:p>
        </p:txBody>
      </p:sp>
      <p:sp>
        <p:nvSpPr>
          <p:cNvPr id="72" name="Прямоугольник 71">
            <a:extLst>
              <a:ext uri="{FF2B5EF4-FFF2-40B4-BE49-F238E27FC236}">
                <a16:creationId xmlns:a16="http://schemas.microsoft.com/office/drawing/2014/main" xmlns="" id="{7F0916E6-9534-394F-A1F8-FC3CB93D5511}"/>
              </a:ext>
            </a:extLst>
          </p:cNvPr>
          <p:cNvSpPr/>
          <p:nvPr/>
        </p:nvSpPr>
        <p:spPr>
          <a:xfrm>
            <a:off x="960894" y="2514801"/>
            <a:ext cx="81000" cy="81000"/>
          </a:xfrm>
          <a:prstGeom prst="rect">
            <a:avLst/>
          </a:prstGeom>
          <a:solidFill>
            <a:srgbClr val="BE2B26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050" dirty="0"/>
          </a:p>
        </p:txBody>
      </p:sp>
      <p:sp>
        <p:nvSpPr>
          <p:cNvPr id="79" name="Прямоугольник 78">
            <a:extLst>
              <a:ext uri="{FF2B5EF4-FFF2-40B4-BE49-F238E27FC236}">
                <a16:creationId xmlns:a16="http://schemas.microsoft.com/office/drawing/2014/main" xmlns="" id="{DBCAD0BD-1916-A346-A3E7-0C11828D6776}"/>
              </a:ext>
            </a:extLst>
          </p:cNvPr>
          <p:cNvSpPr/>
          <p:nvPr/>
        </p:nvSpPr>
        <p:spPr>
          <a:xfrm>
            <a:off x="2335031" y="2514801"/>
            <a:ext cx="81000" cy="81000"/>
          </a:xfrm>
          <a:prstGeom prst="rect">
            <a:avLst/>
          </a:prstGeom>
          <a:solidFill>
            <a:srgbClr val="BE2B26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050" dirty="0"/>
          </a:p>
        </p:txBody>
      </p:sp>
      <p:sp>
        <p:nvSpPr>
          <p:cNvPr id="80" name="Прямоугольник 79">
            <a:extLst>
              <a:ext uri="{FF2B5EF4-FFF2-40B4-BE49-F238E27FC236}">
                <a16:creationId xmlns:a16="http://schemas.microsoft.com/office/drawing/2014/main" xmlns="" id="{10F8F62A-D820-9947-9FAE-2CD2A7C4739D}"/>
              </a:ext>
            </a:extLst>
          </p:cNvPr>
          <p:cNvSpPr/>
          <p:nvPr/>
        </p:nvSpPr>
        <p:spPr>
          <a:xfrm>
            <a:off x="4730852" y="2514371"/>
            <a:ext cx="81000" cy="81000"/>
          </a:xfrm>
          <a:prstGeom prst="rect">
            <a:avLst/>
          </a:prstGeom>
          <a:solidFill>
            <a:srgbClr val="BE2B26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050" dirty="0"/>
          </a:p>
        </p:txBody>
      </p:sp>
      <p:cxnSp>
        <p:nvCxnSpPr>
          <p:cNvPr id="86" name="Прямая соединительная линия 85">
            <a:extLst>
              <a:ext uri="{FF2B5EF4-FFF2-40B4-BE49-F238E27FC236}">
                <a16:creationId xmlns:a16="http://schemas.microsoft.com/office/drawing/2014/main" xmlns="" id="{9C42B7FE-1F6B-AB45-8888-B5CB2E29319B}"/>
              </a:ext>
            </a:extLst>
          </p:cNvPr>
          <p:cNvCxnSpPr>
            <a:cxnSpLocks/>
            <a:stCxn id="72" idx="0"/>
          </p:cNvCxnSpPr>
          <p:nvPr/>
        </p:nvCxnSpPr>
        <p:spPr>
          <a:xfrm flipV="1">
            <a:off x="1001394" y="1539125"/>
            <a:ext cx="2294" cy="975677"/>
          </a:xfrm>
          <a:prstGeom prst="line">
            <a:avLst/>
          </a:prstGeom>
          <a:ln w="12700">
            <a:solidFill>
              <a:srgbClr val="00206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Прямоугольник 86">
            <a:extLst>
              <a:ext uri="{FF2B5EF4-FFF2-40B4-BE49-F238E27FC236}">
                <a16:creationId xmlns:a16="http://schemas.microsoft.com/office/drawing/2014/main" xmlns="" id="{E3C025AE-0E36-D94F-A745-FE5BA37844E9}"/>
              </a:ext>
            </a:extLst>
          </p:cNvPr>
          <p:cNvSpPr/>
          <p:nvPr/>
        </p:nvSpPr>
        <p:spPr>
          <a:xfrm>
            <a:off x="971413" y="1498625"/>
            <a:ext cx="81000" cy="81000"/>
          </a:xfrm>
          <a:prstGeom prst="rect">
            <a:avLst/>
          </a:prstGeom>
          <a:solidFill>
            <a:srgbClr val="BE2B26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050" dirty="0"/>
          </a:p>
        </p:txBody>
      </p:sp>
      <p:sp>
        <p:nvSpPr>
          <p:cNvPr id="89" name="Прямоугольник 88">
            <a:extLst>
              <a:ext uri="{FF2B5EF4-FFF2-40B4-BE49-F238E27FC236}">
                <a16:creationId xmlns:a16="http://schemas.microsoft.com/office/drawing/2014/main" xmlns="" id="{86E2E9F9-4B85-F041-B16E-DE5DA312184A}"/>
              </a:ext>
            </a:extLst>
          </p:cNvPr>
          <p:cNvSpPr/>
          <p:nvPr/>
        </p:nvSpPr>
        <p:spPr>
          <a:xfrm>
            <a:off x="2313659" y="1027634"/>
            <a:ext cx="81000" cy="81000"/>
          </a:xfrm>
          <a:prstGeom prst="rect">
            <a:avLst/>
          </a:prstGeom>
          <a:solidFill>
            <a:srgbClr val="BE2B26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050" dirty="0"/>
          </a:p>
        </p:txBody>
      </p:sp>
      <p:cxnSp>
        <p:nvCxnSpPr>
          <p:cNvPr id="90" name="Прямая соединительная линия 89">
            <a:extLst>
              <a:ext uri="{FF2B5EF4-FFF2-40B4-BE49-F238E27FC236}">
                <a16:creationId xmlns:a16="http://schemas.microsoft.com/office/drawing/2014/main" xmlns="" id="{9F56A9BA-AE38-B047-8C6E-19FF6D7D7D89}"/>
              </a:ext>
            </a:extLst>
          </p:cNvPr>
          <p:cNvCxnSpPr>
            <a:cxnSpLocks/>
            <a:endCxn id="91" idx="2"/>
          </p:cNvCxnSpPr>
          <p:nvPr/>
        </p:nvCxnSpPr>
        <p:spPr>
          <a:xfrm flipV="1">
            <a:off x="4755897" y="1364094"/>
            <a:ext cx="0" cy="1206419"/>
          </a:xfrm>
          <a:prstGeom prst="line">
            <a:avLst/>
          </a:prstGeom>
          <a:ln w="12700">
            <a:solidFill>
              <a:srgbClr val="00206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Прямоугольник 90">
            <a:extLst>
              <a:ext uri="{FF2B5EF4-FFF2-40B4-BE49-F238E27FC236}">
                <a16:creationId xmlns:a16="http://schemas.microsoft.com/office/drawing/2014/main" xmlns="" id="{CF53840A-B419-DA4C-B0C0-BEE199B13844}"/>
              </a:ext>
            </a:extLst>
          </p:cNvPr>
          <p:cNvSpPr/>
          <p:nvPr/>
        </p:nvSpPr>
        <p:spPr>
          <a:xfrm>
            <a:off x="4715397" y="1283092"/>
            <a:ext cx="81000" cy="81000"/>
          </a:xfrm>
          <a:prstGeom prst="rect">
            <a:avLst/>
          </a:prstGeom>
          <a:solidFill>
            <a:srgbClr val="BE2B26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050" dirty="0"/>
          </a:p>
        </p:txBody>
      </p:sp>
      <p:sp>
        <p:nvSpPr>
          <p:cNvPr id="97" name="Прямоугольник 96">
            <a:extLst>
              <a:ext uri="{FF2B5EF4-FFF2-40B4-BE49-F238E27FC236}">
                <a16:creationId xmlns:a16="http://schemas.microsoft.com/office/drawing/2014/main" xmlns="" id="{9277EAB8-36F3-D944-9E13-79466B3B1D63}"/>
              </a:ext>
            </a:extLst>
          </p:cNvPr>
          <p:cNvSpPr/>
          <p:nvPr/>
        </p:nvSpPr>
        <p:spPr>
          <a:xfrm>
            <a:off x="3961542" y="1951390"/>
            <a:ext cx="81000" cy="81000"/>
          </a:xfrm>
          <a:prstGeom prst="rect">
            <a:avLst/>
          </a:prstGeom>
          <a:solidFill>
            <a:srgbClr val="BE2B26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050" dirty="0"/>
          </a:p>
        </p:txBody>
      </p:sp>
      <p:sp>
        <p:nvSpPr>
          <p:cNvPr id="98" name="Объект 2">
            <a:extLst>
              <a:ext uri="{FF2B5EF4-FFF2-40B4-BE49-F238E27FC236}">
                <a16:creationId xmlns:a16="http://schemas.microsoft.com/office/drawing/2014/main" xmlns="" id="{7EB940D3-3105-5945-B807-EE9974142BCE}"/>
              </a:ext>
            </a:extLst>
          </p:cNvPr>
          <p:cNvSpPr txBox="1">
            <a:spLocks/>
          </p:cNvSpPr>
          <p:nvPr/>
        </p:nvSpPr>
        <p:spPr>
          <a:xfrm>
            <a:off x="3919694" y="1865144"/>
            <a:ext cx="753999" cy="3931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800" b="1" dirty="0" smtClean="0">
                <a:latin typeface="FuturaDemiC"/>
              </a:rPr>
              <a:t>Проект МАКС</a:t>
            </a:r>
            <a:endParaRPr lang="ru-RU" sz="800" b="1" dirty="0">
              <a:latin typeface="FuturaDemiC"/>
            </a:endParaRPr>
          </a:p>
        </p:txBody>
      </p:sp>
      <p:sp>
        <p:nvSpPr>
          <p:cNvPr id="99" name="Объект 2">
            <a:extLst>
              <a:ext uri="{FF2B5EF4-FFF2-40B4-BE49-F238E27FC236}">
                <a16:creationId xmlns:a16="http://schemas.microsoft.com/office/drawing/2014/main" xmlns="" id="{2D0A6705-23B6-0B47-A79A-92402926458C}"/>
              </a:ext>
            </a:extLst>
          </p:cNvPr>
          <p:cNvSpPr txBox="1">
            <a:spLocks/>
          </p:cNvSpPr>
          <p:nvPr/>
        </p:nvSpPr>
        <p:spPr>
          <a:xfrm>
            <a:off x="816446" y="1123739"/>
            <a:ext cx="932328" cy="27714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ru-RU" sz="900" dirty="0">
              <a:latin typeface="FuturaDemiC"/>
            </a:endParaRPr>
          </a:p>
        </p:txBody>
      </p:sp>
      <p:sp>
        <p:nvSpPr>
          <p:cNvPr id="100" name="Объект 2">
            <a:extLst>
              <a:ext uri="{FF2B5EF4-FFF2-40B4-BE49-F238E27FC236}">
                <a16:creationId xmlns:a16="http://schemas.microsoft.com/office/drawing/2014/main" xmlns="" id="{0673E0DF-C221-0740-B6B8-6B99AA64A8EE}"/>
              </a:ext>
            </a:extLst>
          </p:cNvPr>
          <p:cNvSpPr txBox="1">
            <a:spLocks/>
          </p:cNvSpPr>
          <p:nvPr/>
        </p:nvSpPr>
        <p:spPr>
          <a:xfrm>
            <a:off x="5572533" y="3439398"/>
            <a:ext cx="1201043" cy="33014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900" b="1" dirty="0" smtClean="0">
                <a:latin typeface="FuturaDemiC"/>
              </a:rPr>
              <a:t>Практика в </a:t>
            </a:r>
            <a:r>
              <a:rPr lang="ru-RU" sz="900" b="1" dirty="0" err="1" smtClean="0">
                <a:latin typeface="FuturaDemiC"/>
              </a:rPr>
              <a:t>БакМен</a:t>
            </a:r>
            <a:endParaRPr lang="ru-RU" sz="900" b="1" dirty="0">
              <a:latin typeface="FuturaDemiC"/>
            </a:endParaRPr>
          </a:p>
        </p:txBody>
      </p:sp>
      <p:sp>
        <p:nvSpPr>
          <p:cNvPr id="101" name="Объект 2">
            <a:extLst>
              <a:ext uri="{FF2B5EF4-FFF2-40B4-BE49-F238E27FC236}">
                <a16:creationId xmlns:a16="http://schemas.microsoft.com/office/drawing/2014/main" xmlns="" id="{5B24B903-AF16-D44C-8495-27EA7694D490}"/>
              </a:ext>
            </a:extLst>
          </p:cNvPr>
          <p:cNvSpPr txBox="1">
            <a:spLocks/>
          </p:cNvSpPr>
          <p:nvPr/>
        </p:nvSpPr>
        <p:spPr>
          <a:xfrm>
            <a:off x="4754035" y="2884193"/>
            <a:ext cx="1562132" cy="27714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800" b="1" dirty="0" smtClean="0">
                <a:latin typeface="FuturaDemiC"/>
              </a:rPr>
              <a:t>Магистратура: </a:t>
            </a:r>
            <a:r>
              <a:rPr lang="ru-RU" sz="800" dirty="0" smtClean="0">
                <a:latin typeface="FuturaDemiC"/>
              </a:rPr>
              <a:t>Блок от ССТ и Экспресс-интервью с Компаниями</a:t>
            </a:r>
            <a:endParaRPr lang="ru-RU" sz="1050" dirty="0">
              <a:latin typeface="FuturaDemiC"/>
            </a:endParaRPr>
          </a:p>
        </p:txBody>
      </p:sp>
      <p:sp>
        <p:nvSpPr>
          <p:cNvPr id="108" name="Объект 2">
            <a:extLst>
              <a:ext uri="{FF2B5EF4-FFF2-40B4-BE49-F238E27FC236}">
                <a16:creationId xmlns:a16="http://schemas.microsoft.com/office/drawing/2014/main" xmlns="" id="{144A281F-C436-8B40-BA7B-D12DB7A102D7}"/>
              </a:ext>
            </a:extLst>
          </p:cNvPr>
          <p:cNvSpPr txBox="1">
            <a:spLocks/>
          </p:cNvSpPr>
          <p:nvPr/>
        </p:nvSpPr>
        <p:spPr>
          <a:xfrm>
            <a:off x="2409242" y="1173684"/>
            <a:ext cx="1980931" cy="50704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800" b="1" dirty="0" smtClean="0">
                <a:latin typeface="FuturaDemiC"/>
              </a:rPr>
              <a:t>Мероприятия </a:t>
            </a:r>
            <a:r>
              <a:rPr lang="ru-RU" sz="800" dirty="0" smtClean="0">
                <a:latin typeface="FuturaDemiC"/>
              </a:rPr>
              <a:t>Службы содействия трудоустройству с Компаниями</a:t>
            </a:r>
            <a:endParaRPr lang="ru-RU" sz="800" dirty="0">
              <a:latin typeface="FuturaDemiC"/>
            </a:endParaRPr>
          </a:p>
        </p:txBody>
      </p:sp>
      <p:sp>
        <p:nvSpPr>
          <p:cNvPr id="110" name="Объект 2">
            <a:extLst>
              <a:ext uri="{FF2B5EF4-FFF2-40B4-BE49-F238E27FC236}">
                <a16:creationId xmlns:a16="http://schemas.microsoft.com/office/drawing/2014/main" xmlns="" id="{7E968284-E0AC-B343-A4ED-8C0509360063}"/>
              </a:ext>
            </a:extLst>
          </p:cNvPr>
          <p:cNvSpPr txBox="1">
            <a:spLocks/>
          </p:cNvSpPr>
          <p:nvPr/>
        </p:nvSpPr>
        <p:spPr>
          <a:xfrm>
            <a:off x="-2739" y="1484180"/>
            <a:ext cx="932328" cy="61857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1400" b="1" dirty="0" smtClean="0">
                <a:latin typeface="FuturaDemiC"/>
              </a:rPr>
              <a:t>Внеучебная работа</a:t>
            </a:r>
            <a:endParaRPr lang="ru-RU" sz="1400" b="1" dirty="0">
              <a:latin typeface="FuturaDemiC"/>
            </a:endParaRPr>
          </a:p>
        </p:txBody>
      </p:sp>
      <p:sp>
        <p:nvSpPr>
          <p:cNvPr id="116" name="Прямоугольник 115">
            <a:extLst>
              <a:ext uri="{FF2B5EF4-FFF2-40B4-BE49-F238E27FC236}">
                <a16:creationId xmlns:a16="http://schemas.microsoft.com/office/drawing/2014/main" xmlns="" id="{779DD4D6-31F1-4641-9A72-0B1AA3681EA3}"/>
              </a:ext>
            </a:extLst>
          </p:cNvPr>
          <p:cNvSpPr/>
          <p:nvPr/>
        </p:nvSpPr>
        <p:spPr>
          <a:xfrm>
            <a:off x="124666" y="4248891"/>
            <a:ext cx="3453065" cy="702580"/>
          </a:xfrm>
          <a:prstGeom prst="rect">
            <a:avLst/>
          </a:prstGeom>
          <a:noFill/>
          <a:ln>
            <a:solidFill>
              <a:schemeClr val="accent1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50"/>
          </a:p>
        </p:txBody>
      </p:sp>
      <p:sp>
        <p:nvSpPr>
          <p:cNvPr id="117" name="TextBox 116">
            <a:extLst>
              <a:ext uri="{FF2B5EF4-FFF2-40B4-BE49-F238E27FC236}">
                <a16:creationId xmlns:a16="http://schemas.microsoft.com/office/drawing/2014/main" xmlns="" id="{5D6FFD7D-EC7D-1D4E-875D-4EA77C04CD58}"/>
              </a:ext>
            </a:extLst>
          </p:cNvPr>
          <p:cNvSpPr txBox="1"/>
          <p:nvPr/>
        </p:nvSpPr>
        <p:spPr>
          <a:xfrm>
            <a:off x="162566" y="4300066"/>
            <a:ext cx="329659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>
                <a:solidFill>
                  <a:schemeClr val="accent5">
                    <a:lumMod val="50000"/>
                  </a:schemeClr>
                </a:solidFill>
                <a:latin typeface="FuturaBookC"/>
              </a:rPr>
              <a:t>CV</a:t>
            </a:r>
          </a:p>
          <a:p>
            <a:r>
              <a:rPr lang="ru-RU" sz="1100" b="1" dirty="0" smtClean="0">
                <a:solidFill>
                  <a:schemeClr val="accent5">
                    <a:lumMod val="50000"/>
                  </a:schemeClr>
                </a:solidFill>
                <a:latin typeface="FuturaBookC"/>
              </a:rPr>
              <a:t>Внешние сервисы: Профориентация, Интервью, Онлайн-мероприятия</a:t>
            </a:r>
          </a:p>
          <a:p>
            <a:endParaRPr lang="ru-RU" sz="1100" b="1" dirty="0">
              <a:solidFill>
                <a:schemeClr val="accent5">
                  <a:lumMod val="50000"/>
                </a:schemeClr>
              </a:solidFill>
              <a:latin typeface="FuturaBookC"/>
            </a:endParaRPr>
          </a:p>
        </p:txBody>
      </p:sp>
      <p:pic>
        <p:nvPicPr>
          <p:cNvPr id="52" name="Object 3" descr="preencoded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485754" y="204006"/>
            <a:ext cx="1240496" cy="674363"/>
          </a:xfrm>
          <a:prstGeom prst="rect">
            <a:avLst/>
          </a:prstGeom>
        </p:spPr>
      </p:pic>
      <p:sp>
        <p:nvSpPr>
          <p:cNvPr id="53" name="Объект 2">
            <a:extLst>
              <a:ext uri="{FF2B5EF4-FFF2-40B4-BE49-F238E27FC236}">
                <a16:creationId xmlns:a16="http://schemas.microsoft.com/office/drawing/2014/main" xmlns="" id="{7E968284-E0AC-B343-A4ED-8C0509360063}"/>
              </a:ext>
            </a:extLst>
          </p:cNvPr>
          <p:cNvSpPr txBox="1">
            <a:spLocks/>
          </p:cNvSpPr>
          <p:nvPr/>
        </p:nvSpPr>
        <p:spPr>
          <a:xfrm>
            <a:off x="34117" y="3163750"/>
            <a:ext cx="932328" cy="61857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1400" b="1" dirty="0" smtClean="0">
                <a:latin typeface="FuturaDemiC"/>
              </a:rPr>
              <a:t>Учебная работа</a:t>
            </a:r>
            <a:endParaRPr lang="ru-RU" sz="1400" b="1" dirty="0">
              <a:latin typeface="FuturaDemiC"/>
            </a:endParaRPr>
          </a:p>
        </p:txBody>
      </p:sp>
      <p:sp>
        <p:nvSpPr>
          <p:cNvPr id="58" name="Прямоугольник 57">
            <a:extLst>
              <a:ext uri="{FF2B5EF4-FFF2-40B4-BE49-F238E27FC236}">
                <a16:creationId xmlns:a16="http://schemas.microsoft.com/office/drawing/2014/main" xmlns="" id="{86E2E9F9-4B85-F041-B16E-DE5DA312184A}"/>
              </a:ext>
            </a:extLst>
          </p:cNvPr>
          <p:cNvSpPr/>
          <p:nvPr/>
        </p:nvSpPr>
        <p:spPr>
          <a:xfrm>
            <a:off x="2325008" y="1712693"/>
            <a:ext cx="81000" cy="81000"/>
          </a:xfrm>
          <a:prstGeom prst="rect">
            <a:avLst/>
          </a:prstGeom>
          <a:solidFill>
            <a:srgbClr val="BE2B26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050" dirty="0"/>
          </a:p>
        </p:txBody>
      </p:sp>
      <p:sp>
        <p:nvSpPr>
          <p:cNvPr id="60" name="Прямоугольник 59">
            <a:extLst>
              <a:ext uri="{FF2B5EF4-FFF2-40B4-BE49-F238E27FC236}">
                <a16:creationId xmlns:a16="http://schemas.microsoft.com/office/drawing/2014/main" xmlns="" id="{86E2E9F9-4B85-F041-B16E-DE5DA312184A}"/>
              </a:ext>
            </a:extLst>
          </p:cNvPr>
          <p:cNvSpPr/>
          <p:nvPr/>
        </p:nvSpPr>
        <p:spPr>
          <a:xfrm>
            <a:off x="6211930" y="1726336"/>
            <a:ext cx="81000" cy="81000"/>
          </a:xfrm>
          <a:prstGeom prst="rect">
            <a:avLst/>
          </a:prstGeom>
          <a:solidFill>
            <a:srgbClr val="BE2B26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050" dirty="0"/>
          </a:p>
        </p:txBody>
      </p:sp>
      <p:sp>
        <p:nvSpPr>
          <p:cNvPr id="62" name="Объект 2">
            <a:extLst>
              <a:ext uri="{FF2B5EF4-FFF2-40B4-BE49-F238E27FC236}">
                <a16:creationId xmlns:a16="http://schemas.microsoft.com/office/drawing/2014/main" xmlns="" id="{5B24B903-AF16-D44C-8495-27EA7694D490}"/>
              </a:ext>
            </a:extLst>
          </p:cNvPr>
          <p:cNvSpPr txBox="1">
            <a:spLocks/>
          </p:cNvSpPr>
          <p:nvPr/>
        </p:nvSpPr>
        <p:spPr>
          <a:xfrm>
            <a:off x="6292930" y="1706129"/>
            <a:ext cx="1562132" cy="27714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800" dirty="0" smtClean="0">
                <a:latin typeface="FuturaDemiC"/>
              </a:rPr>
              <a:t>Кейсы для Универсиады по маркетингу</a:t>
            </a:r>
            <a:endParaRPr lang="ru-RU" sz="800" dirty="0">
              <a:latin typeface="FuturaDemiC"/>
            </a:endParaRPr>
          </a:p>
        </p:txBody>
      </p:sp>
      <p:sp>
        <p:nvSpPr>
          <p:cNvPr id="63" name="Прямоугольник 62">
            <a:extLst>
              <a:ext uri="{FF2B5EF4-FFF2-40B4-BE49-F238E27FC236}">
                <a16:creationId xmlns:a16="http://schemas.microsoft.com/office/drawing/2014/main" xmlns="" id="{86E2E9F9-4B85-F041-B16E-DE5DA312184A}"/>
              </a:ext>
            </a:extLst>
          </p:cNvPr>
          <p:cNvSpPr/>
          <p:nvPr/>
        </p:nvSpPr>
        <p:spPr>
          <a:xfrm>
            <a:off x="6374318" y="2530292"/>
            <a:ext cx="81000" cy="81000"/>
          </a:xfrm>
          <a:prstGeom prst="rect">
            <a:avLst/>
          </a:prstGeom>
          <a:solidFill>
            <a:srgbClr val="BE2B26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050" dirty="0"/>
          </a:p>
        </p:txBody>
      </p:sp>
      <p:sp>
        <p:nvSpPr>
          <p:cNvPr id="73" name="Прямоугольник 72">
            <a:extLst>
              <a:ext uri="{FF2B5EF4-FFF2-40B4-BE49-F238E27FC236}">
                <a16:creationId xmlns:a16="http://schemas.microsoft.com/office/drawing/2014/main" xmlns="" id="{86E2E9F9-4B85-F041-B16E-DE5DA312184A}"/>
              </a:ext>
            </a:extLst>
          </p:cNvPr>
          <p:cNvSpPr/>
          <p:nvPr/>
        </p:nvSpPr>
        <p:spPr>
          <a:xfrm>
            <a:off x="2320131" y="1322813"/>
            <a:ext cx="81000" cy="81000"/>
          </a:xfrm>
          <a:prstGeom prst="rect">
            <a:avLst/>
          </a:prstGeom>
          <a:solidFill>
            <a:srgbClr val="BE2B26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050" dirty="0"/>
          </a:p>
        </p:txBody>
      </p:sp>
      <p:sp>
        <p:nvSpPr>
          <p:cNvPr id="39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359902" y="4526280"/>
            <a:ext cx="411480" cy="411480"/>
          </a:xfrm>
          <a:prstGeom prst="ellipse">
            <a:avLst/>
          </a:prstGeom>
          <a:solidFill>
            <a:schemeClr val="tx1">
              <a:alpha val="80000"/>
            </a:schemeClr>
          </a:solidFill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r>
              <a:rPr lang="ru-RU" sz="800" dirty="0" smtClean="0">
                <a:solidFill>
                  <a:schemeClr val="bg1"/>
                </a:solidFill>
              </a:rPr>
              <a:t>9</a:t>
            </a:r>
            <a:endParaRPr lang="ru-RU" sz="800" dirty="0">
              <a:solidFill>
                <a:schemeClr val="bg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15664" y="1393282"/>
            <a:ext cx="121839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800" dirty="0">
                <a:latin typeface="FuturaDemiC"/>
              </a:rPr>
              <a:t> </a:t>
            </a:r>
            <a:r>
              <a:rPr lang="ru-RU" sz="800" dirty="0" smtClean="0">
                <a:latin typeface="FuturaDemiC"/>
              </a:rPr>
              <a:t>«Стихийное» </a:t>
            </a:r>
            <a:r>
              <a:rPr lang="ru-RU" sz="800" b="1" dirty="0" smtClean="0">
                <a:latin typeface="FuturaDemiC"/>
              </a:rPr>
              <a:t>формирование направления </a:t>
            </a:r>
            <a:r>
              <a:rPr lang="ru-RU" sz="800" dirty="0" smtClean="0">
                <a:latin typeface="FuturaDemiC"/>
              </a:rPr>
              <a:t>как ответ на спрос рынка</a:t>
            </a:r>
            <a:endParaRPr lang="ru-RU" sz="800" dirty="0"/>
          </a:p>
        </p:txBody>
      </p:sp>
      <p:sp>
        <p:nvSpPr>
          <p:cNvPr id="44" name="Прямоугольник 43"/>
          <p:cNvSpPr/>
          <p:nvPr/>
        </p:nvSpPr>
        <p:spPr>
          <a:xfrm>
            <a:off x="629945" y="2570512"/>
            <a:ext cx="646331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900" dirty="0" smtClean="0">
                <a:latin typeface="FuturaDemiC"/>
              </a:rPr>
              <a:t>~ 200</a:t>
            </a:r>
            <a:r>
              <a:rPr lang="en-US" sz="900" dirty="0" smtClean="0">
                <a:latin typeface="FuturaDemiC"/>
              </a:rPr>
              <a:t>7</a:t>
            </a:r>
            <a:r>
              <a:rPr lang="ru-RU" sz="900" dirty="0" smtClean="0">
                <a:latin typeface="FuturaDemiC"/>
              </a:rPr>
              <a:t> г.</a:t>
            </a:r>
            <a:endParaRPr lang="ru-RU" sz="900" dirty="0"/>
          </a:p>
        </p:txBody>
      </p:sp>
      <p:sp>
        <p:nvSpPr>
          <p:cNvPr id="45" name="Прямоугольник 44"/>
          <p:cNvSpPr/>
          <p:nvPr/>
        </p:nvSpPr>
        <p:spPr>
          <a:xfrm>
            <a:off x="1876809" y="2579494"/>
            <a:ext cx="579005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900" dirty="0" smtClean="0">
                <a:latin typeface="FuturaDemiC"/>
              </a:rPr>
              <a:t> 20</a:t>
            </a:r>
            <a:r>
              <a:rPr lang="en-US" sz="900" dirty="0" smtClean="0">
                <a:latin typeface="FuturaDemiC"/>
              </a:rPr>
              <a:t>09</a:t>
            </a:r>
            <a:r>
              <a:rPr lang="ru-RU" sz="900" dirty="0" smtClean="0">
                <a:latin typeface="FuturaDemiC"/>
              </a:rPr>
              <a:t> г.</a:t>
            </a:r>
            <a:endParaRPr lang="ru-RU" sz="9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406008" y="952525"/>
            <a:ext cx="1595309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900" b="1" dirty="0" smtClean="0">
                <a:latin typeface="FuturaDemiC"/>
              </a:rPr>
              <a:t>Создание отдела </a:t>
            </a:r>
            <a:r>
              <a:rPr lang="ru-RU" sz="900" b="1" dirty="0" err="1" smtClean="0">
                <a:latin typeface="FuturaDemiC"/>
              </a:rPr>
              <a:t>СТиСВ</a:t>
            </a:r>
            <a:endParaRPr lang="ru-RU" sz="900" b="1" dirty="0"/>
          </a:p>
        </p:txBody>
      </p:sp>
      <p:sp>
        <p:nvSpPr>
          <p:cNvPr id="49" name="Прямоугольник 48"/>
          <p:cNvSpPr/>
          <p:nvPr/>
        </p:nvSpPr>
        <p:spPr>
          <a:xfrm>
            <a:off x="2401135" y="1623463"/>
            <a:ext cx="162716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800" dirty="0" smtClean="0">
                <a:latin typeface="FuturaDemiC"/>
              </a:rPr>
              <a:t>«Сайт» </a:t>
            </a:r>
            <a:r>
              <a:rPr lang="en-US" sz="800" dirty="0" smtClean="0">
                <a:latin typeface="FuturaDemiC"/>
              </a:rPr>
              <a:t>job.econ.msu.ru</a:t>
            </a:r>
            <a:r>
              <a:rPr lang="ru-RU" sz="800" dirty="0" smtClean="0">
                <a:latin typeface="FuturaDemiC"/>
              </a:rPr>
              <a:t> в интеграции с </a:t>
            </a:r>
            <a:r>
              <a:rPr lang="en-US" sz="800" dirty="0" smtClean="0">
                <a:latin typeface="FuturaDemiC"/>
              </a:rPr>
              <a:t>fut.ru</a:t>
            </a:r>
            <a:endParaRPr lang="ru-RU" sz="800" dirty="0"/>
          </a:p>
        </p:txBody>
      </p:sp>
      <p:cxnSp>
        <p:nvCxnSpPr>
          <p:cNvPr id="50" name="Прямая соединительная линия 49">
            <a:extLst>
              <a:ext uri="{FF2B5EF4-FFF2-40B4-BE49-F238E27FC236}">
                <a16:creationId xmlns:a16="http://schemas.microsoft.com/office/drawing/2014/main" xmlns="" id="{9C42B7FE-1F6B-AB45-8888-B5CB2E29319B}"/>
              </a:ext>
            </a:extLst>
          </p:cNvPr>
          <p:cNvCxnSpPr>
            <a:cxnSpLocks/>
            <a:endCxn id="58" idx="2"/>
          </p:cNvCxnSpPr>
          <p:nvPr/>
        </p:nvCxnSpPr>
        <p:spPr>
          <a:xfrm flipV="1">
            <a:off x="2360154" y="1793695"/>
            <a:ext cx="5354" cy="712067"/>
          </a:xfrm>
          <a:prstGeom prst="line">
            <a:avLst/>
          </a:prstGeom>
          <a:ln w="12700">
            <a:solidFill>
              <a:srgbClr val="00206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Прямоугольник 56"/>
          <p:cNvSpPr/>
          <p:nvPr/>
        </p:nvSpPr>
        <p:spPr>
          <a:xfrm>
            <a:off x="3671957" y="2562968"/>
            <a:ext cx="579005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900" dirty="0" smtClean="0">
                <a:latin typeface="FuturaDemiC"/>
              </a:rPr>
              <a:t> 201</a:t>
            </a:r>
            <a:r>
              <a:rPr lang="en-US" sz="900" dirty="0" smtClean="0">
                <a:latin typeface="FuturaDemiC"/>
              </a:rPr>
              <a:t>3</a:t>
            </a:r>
            <a:r>
              <a:rPr lang="ru-RU" sz="900" dirty="0" smtClean="0">
                <a:latin typeface="FuturaDemiC"/>
              </a:rPr>
              <a:t> г.</a:t>
            </a:r>
            <a:endParaRPr lang="ru-RU" sz="900" dirty="0"/>
          </a:p>
        </p:txBody>
      </p:sp>
      <p:sp>
        <p:nvSpPr>
          <p:cNvPr id="64" name="Прямоугольник 63"/>
          <p:cNvSpPr/>
          <p:nvPr/>
        </p:nvSpPr>
        <p:spPr>
          <a:xfrm>
            <a:off x="4691423" y="2557196"/>
            <a:ext cx="579005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900" dirty="0" smtClean="0">
                <a:latin typeface="FuturaDemiC"/>
              </a:rPr>
              <a:t> 2014 г.</a:t>
            </a:r>
            <a:endParaRPr lang="ru-RU" sz="900" dirty="0"/>
          </a:p>
        </p:txBody>
      </p:sp>
      <p:sp>
        <p:nvSpPr>
          <p:cNvPr id="65" name="Прямоугольник 64">
            <a:extLst>
              <a:ext uri="{FF2B5EF4-FFF2-40B4-BE49-F238E27FC236}">
                <a16:creationId xmlns:a16="http://schemas.microsoft.com/office/drawing/2014/main" xmlns="" id="{86E2E9F9-4B85-F041-B16E-DE5DA312184A}"/>
              </a:ext>
            </a:extLst>
          </p:cNvPr>
          <p:cNvSpPr/>
          <p:nvPr/>
        </p:nvSpPr>
        <p:spPr>
          <a:xfrm>
            <a:off x="2904811" y="2849594"/>
            <a:ext cx="81000" cy="81000"/>
          </a:xfrm>
          <a:prstGeom prst="rect">
            <a:avLst/>
          </a:prstGeom>
          <a:solidFill>
            <a:srgbClr val="BE2B26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050" dirty="0"/>
          </a:p>
        </p:txBody>
      </p:sp>
      <p:sp>
        <p:nvSpPr>
          <p:cNvPr id="66" name="Прямоугольник 65">
            <a:extLst>
              <a:ext uri="{FF2B5EF4-FFF2-40B4-BE49-F238E27FC236}">
                <a16:creationId xmlns:a16="http://schemas.microsoft.com/office/drawing/2014/main" xmlns="" id="{86E2E9F9-4B85-F041-B16E-DE5DA312184A}"/>
              </a:ext>
            </a:extLst>
          </p:cNvPr>
          <p:cNvSpPr/>
          <p:nvPr/>
        </p:nvSpPr>
        <p:spPr>
          <a:xfrm>
            <a:off x="3098489" y="3431475"/>
            <a:ext cx="81000" cy="81000"/>
          </a:xfrm>
          <a:prstGeom prst="rect">
            <a:avLst/>
          </a:prstGeom>
          <a:solidFill>
            <a:srgbClr val="BE2B26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050" dirty="0"/>
          </a:p>
        </p:txBody>
      </p:sp>
      <p:sp>
        <p:nvSpPr>
          <p:cNvPr id="71" name="Прямоугольник 70">
            <a:extLst>
              <a:ext uri="{FF2B5EF4-FFF2-40B4-BE49-F238E27FC236}">
                <a16:creationId xmlns:a16="http://schemas.microsoft.com/office/drawing/2014/main" xmlns="" id="{CF53840A-B419-DA4C-B0C0-BEE199B13844}"/>
              </a:ext>
            </a:extLst>
          </p:cNvPr>
          <p:cNvSpPr/>
          <p:nvPr/>
        </p:nvSpPr>
        <p:spPr>
          <a:xfrm>
            <a:off x="3945248" y="2520845"/>
            <a:ext cx="81000" cy="81000"/>
          </a:xfrm>
          <a:prstGeom prst="rect">
            <a:avLst/>
          </a:prstGeom>
          <a:solidFill>
            <a:srgbClr val="BE2B26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050" dirty="0"/>
          </a:p>
        </p:txBody>
      </p:sp>
      <p:sp>
        <p:nvSpPr>
          <p:cNvPr id="74" name="Объект 2">
            <a:extLst>
              <a:ext uri="{FF2B5EF4-FFF2-40B4-BE49-F238E27FC236}">
                <a16:creationId xmlns:a16="http://schemas.microsoft.com/office/drawing/2014/main" xmlns="" id="{0673E0DF-C221-0740-B6B8-6B99AA64A8EE}"/>
              </a:ext>
            </a:extLst>
          </p:cNvPr>
          <p:cNvSpPr txBox="1">
            <a:spLocks/>
          </p:cNvSpPr>
          <p:nvPr/>
        </p:nvSpPr>
        <p:spPr>
          <a:xfrm>
            <a:off x="3167429" y="3675806"/>
            <a:ext cx="1504822" cy="49793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800" b="1" dirty="0" smtClean="0">
                <a:latin typeface="FuturaDemiC"/>
              </a:rPr>
              <a:t>МФК «Переход Учеба-Работа»</a:t>
            </a:r>
            <a:endParaRPr lang="ru-RU" sz="800" dirty="0">
              <a:latin typeface="FuturaDemiC"/>
            </a:endParaRPr>
          </a:p>
        </p:txBody>
      </p:sp>
      <p:sp>
        <p:nvSpPr>
          <p:cNvPr id="76" name="Прямоугольник 75">
            <a:extLst>
              <a:ext uri="{FF2B5EF4-FFF2-40B4-BE49-F238E27FC236}">
                <a16:creationId xmlns:a16="http://schemas.microsoft.com/office/drawing/2014/main" xmlns="" id="{86E2E9F9-4B85-F041-B16E-DE5DA312184A}"/>
              </a:ext>
            </a:extLst>
          </p:cNvPr>
          <p:cNvSpPr/>
          <p:nvPr/>
        </p:nvSpPr>
        <p:spPr>
          <a:xfrm>
            <a:off x="3098489" y="3811067"/>
            <a:ext cx="81000" cy="81000"/>
          </a:xfrm>
          <a:prstGeom prst="rect">
            <a:avLst/>
          </a:prstGeom>
          <a:solidFill>
            <a:srgbClr val="BE2B26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050" dirty="0"/>
          </a:p>
        </p:txBody>
      </p:sp>
      <p:sp>
        <p:nvSpPr>
          <p:cNvPr id="78" name="Объект 2">
            <a:extLst>
              <a:ext uri="{FF2B5EF4-FFF2-40B4-BE49-F238E27FC236}">
                <a16:creationId xmlns:a16="http://schemas.microsoft.com/office/drawing/2014/main" xmlns="" id="{144A281F-C436-8B40-BA7B-D12DB7A102D7}"/>
              </a:ext>
            </a:extLst>
          </p:cNvPr>
          <p:cNvSpPr txBox="1">
            <a:spLocks/>
          </p:cNvSpPr>
          <p:nvPr/>
        </p:nvSpPr>
        <p:spPr>
          <a:xfrm>
            <a:off x="4771867" y="1022641"/>
            <a:ext cx="1482176" cy="50704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800" dirty="0" smtClean="0">
                <a:latin typeface="FuturaDemiC"/>
              </a:rPr>
              <a:t>Анкетирование на выпуске</a:t>
            </a:r>
            <a:endParaRPr lang="ru-RU" sz="800" dirty="0">
              <a:latin typeface="FuturaDemiC"/>
            </a:endParaRPr>
          </a:p>
        </p:txBody>
      </p:sp>
      <p:sp>
        <p:nvSpPr>
          <p:cNvPr id="81" name="Прямоугольник 80">
            <a:extLst>
              <a:ext uri="{FF2B5EF4-FFF2-40B4-BE49-F238E27FC236}">
                <a16:creationId xmlns:a16="http://schemas.microsoft.com/office/drawing/2014/main" xmlns="" id="{86E2E9F9-4B85-F041-B16E-DE5DA312184A}"/>
              </a:ext>
            </a:extLst>
          </p:cNvPr>
          <p:cNvSpPr/>
          <p:nvPr/>
        </p:nvSpPr>
        <p:spPr>
          <a:xfrm>
            <a:off x="4674897" y="2877519"/>
            <a:ext cx="81000" cy="81000"/>
          </a:xfrm>
          <a:prstGeom prst="rect">
            <a:avLst/>
          </a:prstGeom>
          <a:solidFill>
            <a:srgbClr val="BE2B26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050" dirty="0"/>
          </a:p>
        </p:txBody>
      </p:sp>
      <p:sp>
        <p:nvSpPr>
          <p:cNvPr id="82" name="Объект 2">
            <a:extLst>
              <a:ext uri="{FF2B5EF4-FFF2-40B4-BE49-F238E27FC236}">
                <a16:creationId xmlns:a16="http://schemas.microsoft.com/office/drawing/2014/main" xmlns="" id="{5B24B903-AF16-D44C-8495-27EA7694D490}"/>
              </a:ext>
            </a:extLst>
          </p:cNvPr>
          <p:cNvSpPr txBox="1">
            <a:spLocks/>
          </p:cNvSpPr>
          <p:nvPr/>
        </p:nvSpPr>
        <p:spPr>
          <a:xfrm>
            <a:off x="4754035" y="3230879"/>
            <a:ext cx="1562132" cy="27714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800" b="1" dirty="0" err="1" smtClean="0">
                <a:latin typeface="FuturaDemiC"/>
              </a:rPr>
              <a:t>БакЭк</a:t>
            </a:r>
            <a:r>
              <a:rPr lang="ru-RU" sz="800" b="1" dirty="0" smtClean="0">
                <a:latin typeface="FuturaDemiC"/>
              </a:rPr>
              <a:t>: </a:t>
            </a:r>
            <a:r>
              <a:rPr lang="ru-RU" sz="800" dirty="0" smtClean="0">
                <a:latin typeface="FuturaDemiC"/>
              </a:rPr>
              <a:t>Факультатив «</a:t>
            </a:r>
            <a:r>
              <a:rPr lang="ru-RU" sz="800" dirty="0" err="1" smtClean="0">
                <a:latin typeface="FuturaDemiC"/>
              </a:rPr>
              <a:t>ПрофПуть</a:t>
            </a:r>
            <a:r>
              <a:rPr lang="ru-RU" sz="800" dirty="0" smtClean="0">
                <a:latin typeface="FuturaDemiC"/>
              </a:rPr>
              <a:t>»</a:t>
            </a:r>
            <a:endParaRPr lang="ru-RU" sz="1050" dirty="0">
              <a:latin typeface="FuturaDemiC"/>
            </a:endParaRPr>
          </a:p>
        </p:txBody>
      </p:sp>
      <p:sp>
        <p:nvSpPr>
          <p:cNvPr id="83" name="Прямоугольник 82">
            <a:extLst>
              <a:ext uri="{FF2B5EF4-FFF2-40B4-BE49-F238E27FC236}">
                <a16:creationId xmlns:a16="http://schemas.microsoft.com/office/drawing/2014/main" xmlns="" id="{86E2E9F9-4B85-F041-B16E-DE5DA312184A}"/>
              </a:ext>
            </a:extLst>
          </p:cNvPr>
          <p:cNvSpPr/>
          <p:nvPr/>
        </p:nvSpPr>
        <p:spPr>
          <a:xfrm>
            <a:off x="4674897" y="3273782"/>
            <a:ext cx="81000" cy="81000"/>
          </a:xfrm>
          <a:prstGeom prst="rect">
            <a:avLst/>
          </a:prstGeom>
          <a:solidFill>
            <a:srgbClr val="BE2B26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050" dirty="0"/>
          </a:p>
        </p:txBody>
      </p:sp>
      <p:sp>
        <p:nvSpPr>
          <p:cNvPr id="84" name="Прямоугольник 83">
            <a:extLst>
              <a:ext uri="{FF2B5EF4-FFF2-40B4-BE49-F238E27FC236}">
                <a16:creationId xmlns:a16="http://schemas.microsoft.com/office/drawing/2014/main" xmlns="" id="{86E2E9F9-4B85-F041-B16E-DE5DA312184A}"/>
              </a:ext>
            </a:extLst>
          </p:cNvPr>
          <p:cNvSpPr/>
          <p:nvPr/>
        </p:nvSpPr>
        <p:spPr>
          <a:xfrm>
            <a:off x="2733088" y="2020514"/>
            <a:ext cx="81000" cy="81000"/>
          </a:xfrm>
          <a:prstGeom prst="rect">
            <a:avLst/>
          </a:prstGeom>
          <a:solidFill>
            <a:srgbClr val="BE2B26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050" dirty="0"/>
          </a:p>
        </p:txBody>
      </p:sp>
      <p:sp>
        <p:nvSpPr>
          <p:cNvPr id="85" name="Прямоугольник 84"/>
          <p:cNvSpPr/>
          <p:nvPr/>
        </p:nvSpPr>
        <p:spPr>
          <a:xfrm>
            <a:off x="2776941" y="1955490"/>
            <a:ext cx="1627169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800" dirty="0" smtClean="0">
                <a:latin typeface="FuturaDemiC"/>
              </a:rPr>
              <a:t>Стат. Отчетность</a:t>
            </a:r>
            <a:endParaRPr lang="ru-RU" sz="800" dirty="0"/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2627740" y="1950348"/>
            <a:ext cx="1210935" cy="212891"/>
          </a:xfrm>
          <a:prstGeom prst="roundRect">
            <a:avLst/>
          </a:prstGeom>
          <a:noFill/>
          <a:ln>
            <a:solidFill>
              <a:srgbClr val="C00000"/>
            </a:solidFill>
            <a:prstDash val="sysDash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050"/>
          </a:p>
        </p:txBody>
      </p:sp>
      <p:sp>
        <p:nvSpPr>
          <p:cNvPr id="88" name="Прямоугольник 87">
            <a:extLst>
              <a:ext uri="{FF2B5EF4-FFF2-40B4-BE49-F238E27FC236}">
                <a16:creationId xmlns:a16="http://schemas.microsoft.com/office/drawing/2014/main" xmlns="" id="{10F8F62A-D820-9947-9FAE-2CD2A7C4739D}"/>
              </a:ext>
            </a:extLst>
          </p:cNvPr>
          <p:cNvSpPr/>
          <p:nvPr/>
        </p:nvSpPr>
        <p:spPr>
          <a:xfrm>
            <a:off x="5707252" y="2537504"/>
            <a:ext cx="81000" cy="81000"/>
          </a:xfrm>
          <a:prstGeom prst="rect">
            <a:avLst/>
          </a:prstGeom>
          <a:solidFill>
            <a:srgbClr val="BE2B26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050" dirty="0"/>
          </a:p>
        </p:txBody>
      </p:sp>
      <p:sp>
        <p:nvSpPr>
          <p:cNvPr id="92" name="Прямоугольник 91"/>
          <p:cNvSpPr/>
          <p:nvPr/>
        </p:nvSpPr>
        <p:spPr>
          <a:xfrm>
            <a:off x="5720697" y="2595373"/>
            <a:ext cx="579005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900" dirty="0" smtClean="0">
                <a:latin typeface="FuturaDemiC"/>
              </a:rPr>
              <a:t> 2016 г.</a:t>
            </a:r>
            <a:endParaRPr lang="ru-RU" sz="900" dirty="0"/>
          </a:p>
        </p:txBody>
      </p:sp>
      <p:cxnSp>
        <p:nvCxnSpPr>
          <p:cNvPr id="93" name="Прямая соединительная линия 92">
            <a:extLst>
              <a:ext uri="{FF2B5EF4-FFF2-40B4-BE49-F238E27FC236}">
                <a16:creationId xmlns:a16="http://schemas.microsoft.com/office/drawing/2014/main" xmlns="" id="{CFF3AB06-110F-9E48-A8ED-AE091679DBCF}"/>
              </a:ext>
            </a:extLst>
          </p:cNvPr>
          <p:cNvCxnSpPr>
            <a:cxnSpLocks/>
            <a:stCxn id="88" idx="2"/>
          </p:cNvCxnSpPr>
          <p:nvPr/>
        </p:nvCxnSpPr>
        <p:spPr>
          <a:xfrm>
            <a:off x="5747752" y="2618504"/>
            <a:ext cx="0" cy="191821"/>
          </a:xfrm>
          <a:prstGeom prst="line">
            <a:avLst/>
          </a:prstGeom>
          <a:ln w="12700">
            <a:solidFill>
              <a:srgbClr val="00206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Прямоугольник 94">
            <a:extLst>
              <a:ext uri="{FF2B5EF4-FFF2-40B4-BE49-F238E27FC236}">
                <a16:creationId xmlns:a16="http://schemas.microsoft.com/office/drawing/2014/main" xmlns="" id="{10F8F62A-D820-9947-9FAE-2CD2A7C4739D}"/>
              </a:ext>
            </a:extLst>
          </p:cNvPr>
          <p:cNvSpPr/>
          <p:nvPr/>
        </p:nvSpPr>
        <p:spPr>
          <a:xfrm>
            <a:off x="5714722" y="3494746"/>
            <a:ext cx="81000" cy="81000"/>
          </a:xfrm>
          <a:prstGeom prst="rect">
            <a:avLst/>
          </a:prstGeom>
          <a:solidFill>
            <a:srgbClr val="BE2B26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050" dirty="0"/>
          </a:p>
        </p:txBody>
      </p:sp>
      <p:sp>
        <p:nvSpPr>
          <p:cNvPr id="103" name="Объект 2">
            <a:extLst>
              <a:ext uri="{FF2B5EF4-FFF2-40B4-BE49-F238E27FC236}">
                <a16:creationId xmlns:a16="http://schemas.microsoft.com/office/drawing/2014/main" xmlns="" id="{5B24B903-AF16-D44C-8495-27EA7694D490}"/>
              </a:ext>
            </a:extLst>
          </p:cNvPr>
          <p:cNvSpPr txBox="1">
            <a:spLocks/>
          </p:cNvSpPr>
          <p:nvPr/>
        </p:nvSpPr>
        <p:spPr>
          <a:xfrm>
            <a:off x="5764264" y="3801527"/>
            <a:ext cx="1562132" cy="27714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800" b="1" dirty="0" err="1" smtClean="0">
                <a:latin typeface="FuturaDemiC"/>
              </a:rPr>
              <a:t>БакМен</a:t>
            </a:r>
            <a:r>
              <a:rPr lang="ru-RU" sz="800" b="1" dirty="0" smtClean="0">
                <a:latin typeface="FuturaDemiC"/>
              </a:rPr>
              <a:t>: </a:t>
            </a:r>
            <a:r>
              <a:rPr lang="ru-RU" sz="800" dirty="0" smtClean="0">
                <a:latin typeface="FuturaDemiC"/>
              </a:rPr>
              <a:t>Факультатив «Основы Эффективного трудоустройства»</a:t>
            </a:r>
            <a:endParaRPr lang="ru-RU" sz="1050" dirty="0">
              <a:latin typeface="FuturaDemiC"/>
            </a:endParaRPr>
          </a:p>
        </p:txBody>
      </p:sp>
      <p:sp>
        <p:nvSpPr>
          <p:cNvPr id="104" name="Прямоугольник 103">
            <a:extLst>
              <a:ext uri="{FF2B5EF4-FFF2-40B4-BE49-F238E27FC236}">
                <a16:creationId xmlns:a16="http://schemas.microsoft.com/office/drawing/2014/main" xmlns="" id="{10F8F62A-D820-9947-9FAE-2CD2A7C4739D}"/>
              </a:ext>
            </a:extLst>
          </p:cNvPr>
          <p:cNvSpPr/>
          <p:nvPr/>
        </p:nvSpPr>
        <p:spPr>
          <a:xfrm flipV="1">
            <a:off x="5723763" y="3798847"/>
            <a:ext cx="81000" cy="79493"/>
          </a:xfrm>
          <a:prstGeom prst="rect">
            <a:avLst/>
          </a:prstGeom>
          <a:solidFill>
            <a:srgbClr val="BE2B26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050" dirty="0"/>
          </a:p>
        </p:txBody>
      </p:sp>
      <p:sp>
        <p:nvSpPr>
          <p:cNvPr id="105" name="Прямоугольник 104">
            <a:extLst>
              <a:ext uri="{FF2B5EF4-FFF2-40B4-BE49-F238E27FC236}">
                <a16:creationId xmlns:a16="http://schemas.microsoft.com/office/drawing/2014/main" xmlns="" id="{86E2E9F9-4B85-F041-B16E-DE5DA312184A}"/>
              </a:ext>
            </a:extLst>
          </p:cNvPr>
          <p:cNvSpPr/>
          <p:nvPr/>
        </p:nvSpPr>
        <p:spPr>
          <a:xfrm flipH="1">
            <a:off x="7721668" y="2529410"/>
            <a:ext cx="74242" cy="81000"/>
          </a:xfrm>
          <a:prstGeom prst="rect">
            <a:avLst/>
          </a:prstGeom>
          <a:solidFill>
            <a:srgbClr val="BE2B26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050" dirty="0"/>
          </a:p>
        </p:txBody>
      </p:sp>
      <p:sp>
        <p:nvSpPr>
          <p:cNvPr id="106" name="Прямоугольник 105"/>
          <p:cNvSpPr/>
          <p:nvPr/>
        </p:nvSpPr>
        <p:spPr>
          <a:xfrm>
            <a:off x="6330408" y="2603482"/>
            <a:ext cx="579005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900" dirty="0" smtClean="0">
                <a:latin typeface="FuturaDemiC"/>
              </a:rPr>
              <a:t> 2019 г.</a:t>
            </a:r>
            <a:endParaRPr lang="ru-RU" sz="900" dirty="0"/>
          </a:p>
        </p:txBody>
      </p:sp>
      <p:sp>
        <p:nvSpPr>
          <p:cNvPr id="107" name="Прямоугольник 106">
            <a:extLst>
              <a:ext uri="{FF2B5EF4-FFF2-40B4-BE49-F238E27FC236}">
                <a16:creationId xmlns:a16="http://schemas.microsoft.com/office/drawing/2014/main" xmlns="" id="{86E2E9F9-4B85-F041-B16E-DE5DA312184A}"/>
              </a:ext>
            </a:extLst>
          </p:cNvPr>
          <p:cNvSpPr/>
          <p:nvPr/>
        </p:nvSpPr>
        <p:spPr>
          <a:xfrm>
            <a:off x="6198540" y="1449736"/>
            <a:ext cx="81000" cy="81000"/>
          </a:xfrm>
          <a:prstGeom prst="rect">
            <a:avLst/>
          </a:prstGeom>
          <a:solidFill>
            <a:srgbClr val="BE2B26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050" dirty="0"/>
          </a:p>
        </p:txBody>
      </p:sp>
      <p:sp>
        <p:nvSpPr>
          <p:cNvPr id="111" name="Объект 2">
            <a:extLst>
              <a:ext uri="{FF2B5EF4-FFF2-40B4-BE49-F238E27FC236}">
                <a16:creationId xmlns:a16="http://schemas.microsoft.com/office/drawing/2014/main" xmlns="" id="{5B24B903-AF16-D44C-8495-27EA7694D490}"/>
              </a:ext>
            </a:extLst>
          </p:cNvPr>
          <p:cNvSpPr txBox="1">
            <a:spLocks/>
          </p:cNvSpPr>
          <p:nvPr/>
        </p:nvSpPr>
        <p:spPr>
          <a:xfrm>
            <a:off x="6270288" y="1385546"/>
            <a:ext cx="1562132" cy="27714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800" dirty="0" smtClean="0">
                <a:latin typeface="FuturaDemiC"/>
              </a:rPr>
              <a:t>Участие компаний в защитах дипломов</a:t>
            </a:r>
            <a:endParaRPr lang="ru-RU" sz="800" dirty="0">
              <a:latin typeface="FuturaDemiC"/>
            </a:endParaRPr>
          </a:p>
        </p:txBody>
      </p:sp>
      <p:sp>
        <p:nvSpPr>
          <p:cNvPr id="113" name="Прямоугольник 112">
            <a:extLst>
              <a:ext uri="{FF2B5EF4-FFF2-40B4-BE49-F238E27FC236}">
                <a16:creationId xmlns:a16="http://schemas.microsoft.com/office/drawing/2014/main" xmlns="" id="{9277EAB8-36F3-D944-9E13-79466B3B1D63}"/>
              </a:ext>
            </a:extLst>
          </p:cNvPr>
          <p:cNvSpPr/>
          <p:nvPr/>
        </p:nvSpPr>
        <p:spPr>
          <a:xfrm>
            <a:off x="6388844" y="2065690"/>
            <a:ext cx="81000" cy="81000"/>
          </a:xfrm>
          <a:prstGeom prst="rect">
            <a:avLst/>
          </a:prstGeom>
          <a:solidFill>
            <a:srgbClr val="BE2B26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050" dirty="0"/>
          </a:p>
        </p:txBody>
      </p:sp>
      <p:sp>
        <p:nvSpPr>
          <p:cNvPr id="114" name="Объект 2">
            <a:extLst>
              <a:ext uri="{FF2B5EF4-FFF2-40B4-BE49-F238E27FC236}">
                <a16:creationId xmlns:a16="http://schemas.microsoft.com/office/drawing/2014/main" xmlns="" id="{7EB940D3-3105-5945-B807-EE9974142BCE}"/>
              </a:ext>
            </a:extLst>
          </p:cNvPr>
          <p:cNvSpPr txBox="1">
            <a:spLocks/>
          </p:cNvSpPr>
          <p:nvPr/>
        </p:nvSpPr>
        <p:spPr>
          <a:xfrm>
            <a:off x="6380020" y="1912713"/>
            <a:ext cx="1023290" cy="3931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900" b="1" dirty="0" smtClean="0">
                <a:latin typeface="FuturaDemiC"/>
              </a:rPr>
              <a:t>Портфолио</a:t>
            </a:r>
            <a:endParaRPr lang="ru-RU" sz="900" b="1" dirty="0">
              <a:latin typeface="FuturaDemiC"/>
            </a:endParaRPr>
          </a:p>
        </p:txBody>
      </p:sp>
      <p:sp>
        <p:nvSpPr>
          <p:cNvPr id="115" name="Прямоугольник 114">
            <a:extLst>
              <a:ext uri="{FF2B5EF4-FFF2-40B4-BE49-F238E27FC236}">
                <a16:creationId xmlns:a16="http://schemas.microsoft.com/office/drawing/2014/main" xmlns="" id="{86E2E9F9-4B85-F041-B16E-DE5DA312184A}"/>
              </a:ext>
            </a:extLst>
          </p:cNvPr>
          <p:cNvSpPr/>
          <p:nvPr/>
        </p:nvSpPr>
        <p:spPr>
          <a:xfrm>
            <a:off x="6379193" y="2281050"/>
            <a:ext cx="81000" cy="81000"/>
          </a:xfrm>
          <a:prstGeom prst="rect">
            <a:avLst/>
          </a:prstGeom>
          <a:solidFill>
            <a:srgbClr val="BE2B26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050" dirty="0"/>
          </a:p>
        </p:txBody>
      </p:sp>
      <p:sp>
        <p:nvSpPr>
          <p:cNvPr id="118" name="Прямоугольник 117"/>
          <p:cNvSpPr/>
          <p:nvPr/>
        </p:nvSpPr>
        <p:spPr>
          <a:xfrm>
            <a:off x="6455318" y="2191820"/>
            <a:ext cx="110209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800" dirty="0" smtClean="0">
                <a:latin typeface="FuturaDemiC"/>
              </a:rPr>
              <a:t>Перенос «Сайта» на сайт ЭФ</a:t>
            </a:r>
            <a:endParaRPr lang="ru-RU" sz="800" dirty="0"/>
          </a:p>
        </p:txBody>
      </p:sp>
      <p:sp>
        <p:nvSpPr>
          <p:cNvPr id="119" name="Скругленный прямоугольник 118"/>
          <p:cNvSpPr/>
          <p:nvPr/>
        </p:nvSpPr>
        <p:spPr>
          <a:xfrm>
            <a:off x="6489859" y="2189863"/>
            <a:ext cx="1067552" cy="312356"/>
          </a:xfrm>
          <a:prstGeom prst="roundRect">
            <a:avLst/>
          </a:prstGeom>
          <a:noFill/>
          <a:ln>
            <a:solidFill>
              <a:srgbClr val="C00000"/>
            </a:solidFill>
            <a:prstDash val="sysDash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050"/>
          </a:p>
        </p:txBody>
      </p:sp>
      <p:sp>
        <p:nvSpPr>
          <p:cNvPr id="120" name="Прямоугольник 119"/>
          <p:cNvSpPr/>
          <p:nvPr/>
        </p:nvSpPr>
        <p:spPr>
          <a:xfrm>
            <a:off x="7557410" y="2593751"/>
            <a:ext cx="579005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900" dirty="0" smtClean="0">
                <a:latin typeface="FuturaDemiC"/>
              </a:rPr>
              <a:t> 2020 г.</a:t>
            </a:r>
            <a:endParaRPr lang="ru-RU" sz="900" dirty="0"/>
          </a:p>
        </p:txBody>
      </p:sp>
      <p:sp>
        <p:nvSpPr>
          <p:cNvPr id="35" name="Прямоугольник 34"/>
          <p:cNvSpPr/>
          <p:nvPr/>
        </p:nvSpPr>
        <p:spPr>
          <a:xfrm>
            <a:off x="5402277" y="1995972"/>
            <a:ext cx="756938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 smtClean="0">
                <a:latin typeface="FuturaDemiC"/>
              </a:rPr>
              <a:t>EF CV-Book</a:t>
            </a:r>
            <a:endParaRPr lang="ru-RU" sz="800" dirty="0">
              <a:latin typeface="FuturaDemiC"/>
            </a:endParaRPr>
          </a:p>
        </p:txBody>
      </p:sp>
      <p:cxnSp>
        <p:nvCxnSpPr>
          <p:cNvPr id="121" name="Прямая соединительная линия 120">
            <a:extLst>
              <a:ext uri="{FF2B5EF4-FFF2-40B4-BE49-F238E27FC236}">
                <a16:creationId xmlns:a16="http://schemas.microsoft.com/office/drawing/2014/main" xmlns="" id="{CFF3AB06-110F-9E48-A8ED-AE091679DBCF}"/>
              </a:ext>
            </a:extLst>
          </p:cNvPr>
          <p:cNvCxnSpPr>
            <a:cxnSpLocks/>
          </p:cNvCxnSpPr>
          <p:nvPr/>
        </p:nvCxnSpPr>
        <p:spPr>
          <a:xfrm flipH="1">
            <a:off x="5748461" y="2203721"/>
            <a:ext cx="498" cy="374285"/>
          </a:xfrm>
          <a:prstGeom prst="line">
            <a:avLst/>
          </a:prstGeom>
          <a:ln w="12700">
            <a:solidFill>
              <a:srgbClr val="00206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Прямая соединительная линия 122">
            <a:extLst>
              <a:ext uri="{FF2B5EF4-FFF2-40B4-BE49-F238E27FC236}">
                <a16:creationId xmlns:a16="http://schemas.microsoft.com/office/drawing/2014/main" xmlns="" id="{9F56A9BA-AE38-B047-8C6E-19FF6D7D7D89}"/>
              </a:ext>
            </a:extLst>
          </p:cNvPr>
          <p:cNvCxnSpPr>
            <a:cxnSpLocks/>
            <a:endCxn id="124" idx="2"/>
          </p:cNvCxnSpPr>
          <p:nvPr/>
        </p:nvCxnSpPr>
        <p:spPr>
          <a:xfrm flipV="1">
            <a:off x="7752462" y="1364094"/>
            <a:ext cx="0" cy="1206419"/>
          </a:xfrm>
          <a:prstGeom prst="line">
            <a:avLst/>
          </a:prstGeom>
          <a:ln w="12700">
            <a:solidFill>
              <a:srgbClr val="00206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4" name="Прямоугольник 123">
            <a:extLst>
              <a:ext uri="{FF2B5EF4-FFF2-40B4-BE49-F238E27FC236}">
                <a16:creationId xmlns:a16="http://schemas.microsoft.com/office/drawing/2014/main" xmlns="" id="{CF53840A-B419-DA4C-B0C0-BEE199B13844}"/>
              </a:ext>
            </a:extLst>
          </p:cNvPr>
          <p:cNvSpPr/>
          <p:nvPr/>
        </p:nvSpPr>
        <p:spPr>
          <a:xfrm>
            <a:off x="7711962" y="1283092"/>
            <a:ext cx="81000" cy="81000"/>
          </a:xfrm>
          <a:prstGeom prst="rect">
            <a:avLst/>
          </a:prstGeom>
          <a:solidFill>
            <a:srgbClr val="BE2B26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050" dirty="0"/>
          </a:p>
        </p:txBody>
      </p:sp>
      <p:sp>
        <p:nvSpPr>
          <p:cNvPr id="125" name="Объект 2">
            <a:extLst>
              <a:ext uri="{FF2B5EF4-FFF2-40B4-BE49-F238E27FC236}">
                <a16:creationId xmlns:a16="http://schemas.microsoft.com/office/drawing/2014/main" xmlns="" id="{144A281F-C436-8B40-BA7B-D12DB7A102D7}"/>
              </a:ext>
            </a:extLst>
          </p:cNvPr>
          <p:cNvSpPr txBox="1">
            <a:spLocks/>
          </p:cNvSpPr>
          <p:nvPr/>
        </p:nvSpPr>
        <p:spPr>
          <a:xfrm>
            <a:off x="7768432" y="1022641"/>
            <a:ext cx="1482176" cy="50704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ru-RU" sz="1200" dirty="0">
              <a:latin typeface="FuturaDemiC"/>
            </a:endParaRPr>
          </a:p>
        </p:txBody>
      </p:sp>
      <p:sp>
        <p:nvSpPr>
          <p:cNvPr id="126" name="Объект 2">
            <a:extLst>
              <a:ext uri="{FF2B5EF4-FFF2-40B4-BE49-F238E27FC236}">
                <a16:creationId xmlns:a16="http://schemas.microsoft.com/office/drawing/2014/main" xmlns="" id="{144A281F-C436-8B40-BA7B-D12DB7A102D7}"/>
              </a:ext>
            </a:extLst>
          </p:cNvPr>
          <p:cNvSpPr txBox="1">
            <a:spLocks/>
          </p:cNvSpPr>
          <p:nvPr/>
        </p:nvSpPr>
        <p:spPr>
          <a:xfrm>
            <a:off x="7813197" y="1045360"/>
            <a:ext cx="1281829" cy="50704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800" b="1" dirty="0" smtClean="0">
                <a:latin typeface="FuturaDemiC"/>
              </a:rPr>
              <a:t>Проект развития по работе с выпускниками</a:t>
            </a:r>
            <a:endParaRPr lang="ru-RU" sz="800" b="1" dirty="0">
              <a:latin typeface="FuturaDemiC"/>
            </a:endParaRPr>
          </a:p>
        </p:txBody>
      </p:sp>
      <p:sp>
        <p:nvSpPr>
          <p:cNvPr id="127" name="Объект 2">
            <a:extLst>
              <a:ext uri="{FF2B5EF4-FFF2-40B4-BE49-F238E27FC236}">
                <a16:creationId xmlns:a16="http://schemas.microsoft.com/office/drawing/2014/main" xmlns="" id="{144A281F-C436-8B40-BA7B-D12DB7A102D7}"/>
              </a:ext>
            </a:extLst>
          </p:cNvPr>
          <p:cNvSpPr txBox="1">
            <a:spLocks/>
          </p:cNvSpPr>
          <p:nvPr/>
        </p:nvSpPr>
        <p:spPr>
          <a:xfrm>
            <a:off x="7806483" y="1614280"/>
            <a:ext cx="1281829" cy="50704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800" b="1" dirty="0" smtClean="0">
                <a:latin typeface="FuturaDemiC"/>
              </a:rPr>
              <a:t>Онлайн-неделя карьеры МГУ</a:t>
            </a:r>
            <a:endParaRPr lang="ru-RU" sz="800" b="1" dirty="0">
              <a:latin typeface="FuturaDemiC"/>
            </a:endParaRPr>
          </a:p>
        </p:txBody>
      </p:sp>
      <p:sp>
        <p:nvSpPr>
          <p:cNvPr id="128" name="Прямоугольник 127">
            <a:extLst>
              <a:ext uri="{FF2B5EF4-FFF2-40B4-BE49-F238E27FC236}">
                <a16:creationId xmlns:a16="http://schemas.microsoft.com/office/drawing/2014/main" xmlns="" id="{CF53840A-B419-DA4C-B0C0-BEE199B13844}"/>
              </a:ext>
            </a:extLst>
          </p:cNvPr>
          <p:cNvSpPr/>
          <p:nvPr/>
        </p:nvSpPr>
        <p:spPr>
          <a:xfrm>
            <a:off x="7718949" y="1843454"/>
            <a:ext cx="81000" cy="81000"/>
          </a:xfrm>
          <a:prstGeom prst="rect">
            <a:avLst/>
          </a:prstGeom>
          <a:solidFill>
            <a:srgbClr val="BE2B26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050" dirty="0"/>
          </a:p>
        </p:txBody>
      </p:sp>
      <p:sp>
        <p:nvSpPr>
          <p:cNvPr id="129" name="Прямоугольник 128">
            <a:extLst>
              <a:ext uri="{FF2B5EF4-FFF2-40B4-BE49-F238E27FC236}">
                <a16:creationId xmlns:a16="http://schemas.microsoft.com/office/drawing/2014/main" xmlns="" id="{779DD4D6-31F1-4641-9A72-0B1AA3681EA3}"/>
              </a:ext>
            </a:extLst>
          </p:cNvPr>
          <p:cNvSpPr/>
          <p:nvPr/>
        </p:nvSpPr>
        <p:spPr>
          <a:xfrm>
            <a:off x="3875987" y="4249808"/>
            <a:ext cx="2204005" cy="682896"/>
          </a:xfrm>
          <a:prstGeom prst="rect">
            <a:avLst/>
          </a:prstGeom>
          <a:noFill/>
          <a:ln>
            <a:solidFill>
              <a:srgbClr val="C0000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50"/>
          </a:p>
        </p:txBody>
      </p:sp>
      <p:sp>
        <p:nvSpPr>
          <p:cNvPr id="130" name="Прямоугольник 129">
            <a:extLst>
              <a:ext uri="{FF2B5EF4-FFF2-40B4-BE49-F238E27FC236}">
                <a16:creationId xmlns:a16="http://schemas.microsoft.com/office/drawing/2014/main" xmlns="" id="{779DD4D6-31F1-4641-9A72-0B1AA3681EA3}"/>
              </a:ext>
            </a:extLst>
          </p:cNvPr>
          <p:cNvSpPr/>
          <p:nvPr/>
        </p:nvSpPr>
        <p:spPr>
          <a:xfrm>
            <a:off x="6361219" y="4230126"/>
            <a:ext cx="1717459" cy="702580"/>
          </a:xfrm>
          <a:prstGeom prst="rect">
            <a:avLst/>
          </a:prstGeom>
          <a:noFill/>
          <a:ln>
            <a:solidFill>
              <a:srgbClr val="C0000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50"/>
          </a:p>
        </p:txBody>
      </p:sp>
      <p:sp>
        <p:nvSpPr>
          <p:cNvPr id="131" name="TextBox 130">
            <a:extLst>
              <a:ext uri="{FF2B5EF4-FFF2-40B4-BE49-F238E27FC236}">
                <a16:creationId xmlns:a16="http://schemas.microsoft.com/office/drawing/2014/main" xmlns="" id="{5D6FFD7D-EC7D-1D4E-875D-4EA77C04CD58}"/>
              </a:ext>
            </a:extLst>
          </p:cNvPr>
          <p:cNvSpPr txBox="1"/>
          <p:nvPr/>
        </p:nvSpPr>
        <p:spPr>
          <a:xfrm>
            <a:off x="3929899" y="4323431"/>
            <a:ext cx="222098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b="1" dirty="0" smtClean="0">
                <a:solidFill>
                  <a:schemeClr val="accent5">
                    <a:lumMod val="50000"/>
                  </a:schemeClr>
                </a:solidFill>
                <a:latin typeface="FuturaBookC"/>
              </a:rPr>
              <a:t>История взаимодействий</a:t>
            </a:r>
          </a:p>
          <a:p>
            <a:endParaRPr lang="ru-RU" sz="1100" b="1" dirty="0">
              <a:solidFill>
                <a:schemeClr val="accent5">
                  <a:lumMod val="50000"/>
                </a:schemeClr>
              </a:solidFill>
              <a:latin typeface="FuturaBookC"/>
            </a:endParaRPr>
          </a:p>
        </p:txBody>
      </p:sp>
      <p:sp>
        <p:nvSpPr>
          <p:cNvPr id="132" name="TextBox 131">
            <a:extLst>
              <a:ext uri="{FF2B5EF4-FFF2-40B4-BE49-F238E27FC236}">
                <a16:creationId xmlns:a16="http://schemas.microsoft.com/office/drawing/2014/main" xmlns="" id="{5D6FFD7D-EC7D-1D4E-875D-4EA77C04CD58}"/>
              </a:ext>
            </a:extLst>
          </p:cNvPr>
          <p:cNvSpPr txBox="1"/>
          <p:nvPr/>
        </p:nvSpPr>
        <p:spPr>
          <a:xfrm>
            <a:off x="6362241" y="4323341"/>
            <a:ext cx="179300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>
                <a:solidFill>
                  <a:srgbClr val="FF0000"/>
                </a:solidFill>
                <a:latin typeface="FuturaBookC"/>
              </a:rPr>
              <a:t>CRM</a:t>
            </a:r>
            <a:r>
              <a:rPr lang="ru-RU" sz="1100" b="1" dirty="0" smtClean="0">
                <a:solidFill>
                  <a:srgbClr val="FF0000"/>
                </a:solidFill>
                <a:latin typeface="FuturaBookC"/>
              </a:rPr>
              <a:t> с функцией рассылок</a:t>
            </a:r>
            <a:endParaRPr lang="en-US" sz="1100" b="1" dirty="0" smtClean="0">
              <a:solidFill>
                <a:srgbClr val="FF0000"/>
              </a:solidFill>
              <a:latin typeface="FuturaBookC"/>
            </a:endParaRPr>
          </a:p>
        </p:txBody>
      </p:sp>
      <p:cxnSp>
        <p:nvCxnSpPr>
          <p:cNvPr id="134" name="Прямая соединительная линия 133">
            <a:extLst>
              <a:ext uri="{FF2B5EF4-FFF2-40B4-BE49-F238E27FC236}">
                <a16:creationId xmlns:a16="http://schemas.microsoft.com/office/drawing/2014/main" xmlns="" id="{CFF3AB06-110F-9E48-A8ED-AE091679DBCF}"/>
              </a:ext>
            </a:extLst>
          </p:cNvPr>
          <p:cNvCxnSpPr>
            <a:cxnSpLocks/>
          </p:cNvCxnSpPr>
          <p:nvPr/>
        </p:nvCxnSpPr>
        <p:spPr>
          <a:xfrm>
            <a:off x="5755239" y="3391239"/>
            <a:ext cx="0" cy="487100"/>
          </a:xfrm>
          <a:prstGeom prst="line">
            <a:avLst/>
          </a:prstGeom>
          <a:ln w="12700">
            <a:solidFill>
              <a:srgbClr val="00206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2173351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3672</TotalTime>
  <Words>921</Words>
  <Application>Microsoft Office PowerPoint</Application>
  <PresentationFormat>Экран (16:9)</PresentationFormat>
  <Paragraphs>201</Paragraphs>
  <Slides>10</Slides>
  <Notes>7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7" baseType="lpstr">
      <vt:lpstr>Arial</vt:lpstr>
      <vt:lpstr>Calibri</vt:lpstr>
      <vt:lpstr>FuturaBookC</vt:lpstr>
      <vt:lpstr>FuturaDemiC</vt:lpstr>
      <vt:lpstr>Raleway</vt:lpstr>
      <vt:lpstr>Wingdings</vt:lpstr>
      <vt:lpstr>Тема Office</vt:lpstr>
      <vt:lpstr>Использование цифровых инструментов  в работе Центра карьеры а Опыт Экономического факультета МГУ</vt:lpstr>
      <vt:lpstr>Развитие Направления</vt:lpstr>
      <vt:lpstr>«Цифровые» определения</vt:lpstr>
      <vt:lpstr>Цифровые инструменты в работе Центра карьеры* ЭФ МГУ</vt:lpstr>
      <vt:lpstr>Система информации в работе ЦК</vt:lpstr>
      <vt:lpstr>Цифровой мониторинг</vt:lpstr>
      <vt:lpstr>Система информационных ресурсов ЦК </vt:lpstr>
      <vt:lpstr>Внутренние VS Внешние ресурсы</vt:lpstr>
      <vt:lpstr>Цифровые инструменты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Развитие цифровых инструментов в работе Центра карьеры а Опыт Экономического факультета МГУ</dc:title>
  <dc:creator>32150</dc:creator>
  <cp:lastModifiedBy>Khozyainova Olga Aleksandrovna</cp:lastModifiedBy>
  <cp:revision>27</cp:revision>
  <dcterms:created xsi:type="dcterms:W3CDTF">2021-01-25T07:35:35Z</dcterms:created>
  <dcterms:modified xsi:type="dcterms:W3CDTF">2021-02-18T18:08:48Z</dcterms:modified>
</cp:coreProperties>
</file>