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4" r:id="rId5"/>
    <p:sldId id="320" r:id="rId6"/>
    <p:sldId id="325" r:id="rId7"/>
    <p:sldId id="330" r:id="rId8"/>
    <p:sldId id="332" r:id="rId9"/>
    <p:sldId id="334" r:id="rId10"/>
    <p:sldId id="339" r:id="rId11"/>
    <p:sldId id="340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02" userDrawn="1">
          <p15:clr>
            <a:srgbClr val="A4A3A4"/>
          </p15:clr>
        </p15:guide>
        <p15:guide id="2" orient="horz" pos="4043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  <p15:guide id="4" orient="horz" pos="4233" userDrawn="1">
          <p15:clr>
            <a:srgbClr val="A4A3A4"/>
          </p15:clr>
        </p15:guide>
        <p15:guide id="5" orient="horz" pos="801" userDrawn="1">
          <p15:clr>
            <a:srgbClr val="A4A3A4"/>
          </p15:clr>
        </p15:guide>
        <p15:guide id="6" orient="horz" pos="695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84" userDrawn="1">
          <p15:clr>
            <a:srgbClr val="A4A3A4"/>
          </p15:clr>
        </p15:guide>
        <p15:guide id="9" pos="7320" userDrawn="1">
          <p15:clr>
            <a:srgbClr val="A4A3A4"/>
          </p15:clr>
        </p15:guide>
        <p15:guide id="10" pos="3765" userDrawn="1">
          <p15:clr>
            <a:srgbClr val="A4A3A4"/>
          </p15:clr>
        </p15:guide>
        <p15:guide id="11" pos="3915" userDrawn="1">
          <p15:clr>
            <a:srgbClr val="A4A3A4"/>
          </p15:clr>
        </p15:guide>
        <p15:guide id="12" pos="4795" userDrawn="1">
          <p15:clr>
            <a:srgbClr val="A4A3A4"/>
          </p15:clr>
        </p15:guide>
        <p15:guide id="13" pos="2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613"/>
    <a:srgbClr val="CCC7B6"/>
    <a:srgbClr val="DD4411"/>
    <a:srgbClr val="C94A03"/>
    <a:srgbClr val="EE5A08"/>
    <a:srgbClr val="F76311"/>
    <a:srgbClr val="E65708"/>
    <a:srgbClr val="F96F23"/>
    <a:srgbClr val="FA9440"/>
    <a:srgbClr val="F47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36" autoAdjust="0"/>
    <p:restoredTop sz="94630" autoAdjust="0"/>
  </p:normalViewPr>
  <p:slideViewPr>
    <p:cSldViewPr snapToGrid="0" snapToObjects="1" showGuides="1">
      <p:cViewPr>
        <p:scale>
          <a:sx n="125" d="100"/>
          <a:sy n="125" d="100"/>
        </p:scale>
        <p:origin x="-228" y="-24"/>
      </p:cViewPr>
      <p:guideLst>
        <p:guide orient="horz" pos="602"/>
        <p:guide orient="horz" pos="4043"/>
        <p:guide orient="horz" pos="2387"/>
        <p:guide orient="horz" pos="4233"/>
        <p:guide orient="horz" pos="801"/>
        <p:guide orient="horz" pos="695"/>
        <p:guide pos="3840"/>
        <p:guide pos="384"/>
        <p:guide pos="7320"/>
        <p:guide pos="3765"/>
        <p:guide pos="3915"/>
        <p:guide pos="4795"/>
        <p:guide pos="2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FA3CA-5725-4BA7-A851-72A62AC5A8EE}" type="datetimeFigureOut">
              <a:rPr lang="en-CA" smtClean="0"/>
              <a:pPr/>
              <a:t>05/10/2016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73CA4-7EF9-467F-99BD-6DDCB9451CF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47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093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27803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584682" y="1451415"/>
            <a:ext cx="3216292" cy="206044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 userDrawn="1"/>
        </p:nvCxnSpPr>
        <p:spPr>
          <a:xfrm>
            <a:off x="609600" y="6570921"/>
            <a:ext cx="1158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612427" y="5788819"/>
            <a:ext cx="2461279" cy="635721"/>
            <a:chOff x="448031" y="5788818"/>
            <a:chExt cx="2183719" cy="6357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533" y="6274409"/>
            <a:ext cx="4008967" cy="1802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614714" y="170123"/>
            <a:ext cx="10940348" cy="785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544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96901" y="1179576"/>
            <a:ext cx="10972800" cy="49657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400"/>
              </a:lnSpc>
              <a:spcBef>
                <a:spcPts val="1200"/>
              </a:spcBef>
              <a:buFont typeface="Arial" charset="0"/>
              <a:buNone/>
              <a:defRPr sz="2200" spc="-100" baseline="0">
                <a:solidFill>
                  <a:schemeClr val="tx1"/>
                </a:solidFill>
              </a:defRPr>
            </a:lvl1pPr>
            <a:lvl2pPr marL="233363" indent="-233363">
              <a:lnSpc>
                <a:spcPts val="2200"/>
              </a:lnSpc>
              <a:spcBef>
                <a:spcPts val="1200"/>
              </a:spcBef>
              <a:buFont typeface="Arial" charset="0"/>
              <a:buChar char="•"/>
              <a:defRPr sz="2000" spc="-100" baseline="0">
                <a:solidFill>
                  <a:schemeClr val="tx1"/>
                </a:solidFill>
              </a:defRPr>
            </a:lvl2pPr>
            <a:lvl3pPr marL="233363" indent="-233363">
              <a:lnSpc>
                <a:spcPts val="2200"/>
              </a:lnSpc>
              <a:spcBef>
                <a:spcPts val="1200"/>
              </a:spcBef>
              <a:defRPr sz="2000" spc="-100" baseline="0">
                <a:solidFill>
                  <a:schemeClr val="tx1"/>
                </a:solidFill>
              </a:defRPr>
            </a:lvl3pPr>
            <a:lvl4pPr marL="233363" indent="-233363">
              <a:lnSpc>
                <a:spcPts val="2200"/>
              </a:lnSpc>
              <a:spcBef>
                <a:spcPts val="1200"/>
              </a:spcBef>
              <a:defRPr sz="2000" spc="-100" baseline="0">
                <a:solidFill>
                  <a:schemeClr val="tx1"/>
                </a:solidFill>
              </a:defRPr>
            </a:lvl4pPr>
            <a:lvl5pPr marL="233363" indent="-233363">
              <a:lnSpc>
                <a:spcPts val="2200"/>
              </a:lnSpc>
              <a:spcBef>
                <a:spcPts val="1200"/>
              </a:spcBef>
              <a:buFont typeface="Lucida Grande"/>
              <a:buChar char="–"/>
              <a:defRPr sz="2000" spc="-1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1009377" y="6501384"/>
            <a:ext cx="715433" cy="246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1545-335C-4898-B08B-87E1B7A57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596900" y="1"/>
            <a:ext cx="10972800" cy="756349"/>
          </a:xfrm>
        </p:spPr>
        <p:txBody>
          <a:bodyPr bIns="0" anchor="b" anchorCtr="0"/>
          <a:lstStyle>
            <a:lvl1pPr>
              <a:lnSpc>
                <a:spcPts val="2600"/>
              </a:lnSpc>
              <a:defRPr sz="240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92836" y="731520"/>
            <a:ext cx="10972800" cy="356616"/>
          </a:xfrm>
          <a:prstGeom prst="rect">
            <a:avLst/>
          </a:prstGeom>
        </p:spPr>
        <p:txBody>
          <a:bodyPr lIns="0"/>
          <a:lstStyle>
            <a:lvl1pPr marL="0">
              <a:lnSpc>
                <a:spcPts val="2400"/>
              </a:lnSpc>
              <a:spcBef>
                <a:spcPts val="0"/>
              </a:spcBef>
              <a:defRPr sz="2200" spc="-100" baseline="0">
                <a:solidFill>
                  <a:srgbClr val="BBBB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762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0"/>
            <a:ext cx="12211353" cy="687977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718" y="3620743"/>
            <a:ext cx="5365749" cy="1233311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8127653" y="4561438"/>
            <a:ext cx="3214800" cy="2060440"/>
            <a:chOff x="5701703" y="682760"/>
            <a:chExt cx="3074395" cy="2060440"/>
          </a:xfrm>
        </p:grpSpPr>
        <p:sp>
          <p:nvSpPr>
            <p:cNvPr id="15" name="Freeform 14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DD4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 userDrawn="1"/>
        </p:nvCxnSpPr>
        <p:spPr>
          <a:xfrm>
            <a:off x="609600" y="933181"/>
            <a:ext cx="1158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612427" y="151079"/>
            <a:ext cx="2362127" cy="635721"/>
            <a:chOff x="448031" y="5788818"/>
            <a:chExt cx="2183719" cy="63572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20" name="Freeform 19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DD4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466" y="558198"/>
            <a:ext cx="5723997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7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3910061"/>
            <a:ext cx="10970684" cy="2622222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30994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92667" y="6572251"/>
            <a:ext cx="10624531" cy="20005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defRPr/>
            </a:pPr>
            <a:r>
              <a:rPr lang="en-US" sz="7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2016 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Наименование компании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», ее логотип, а также слоган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Delivered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 зарегистрированы в качестве товарных знаков компании.</a:t>
            </a:r>
            <a:endParaRPr lang="en-US" sz="7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667" y="6572251"/>
            <a:ext cx="10624531" cy="20005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defRPr/>
            </a:pPr>
            <a:r>
              <a:rPr lang="en-US" sz="7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2016 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Наименование компании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», ее логотип, а также слоган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Delivered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 зарегистрированы в качестве товарных знаков компании.</a:t>
            </a:r>
            <a:endParaRPr lang="en-US" sz="7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09602" y="1381125"/>
            <a:ext cx="5367865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12420" y="1381125"/>
            <a:ext cx="5367865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2667" y="6572251"/>
            <a:ext cx="10624531" cy="20005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defRPr/>
            </a:pPr>
            <a:r>
              <a:rPr lang="en-US" sz="7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2016 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Наименование компании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», ее логотип, а также слоган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Delivered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 зарегистрированы в качестве товарных знаков компании.</a:t>
            </a:r>
            <a:endParaRPr lang="en-US" sz="7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09603" y="1381125"/>
            <a:ext cx="5367864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214533" y="1381125"/>
            <a:ext cx="5367864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2667" y="6572251"/>
            <a:ext cx="10624531" cy="20005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defRPr/>
            </a:pPr>
            <a:r>
              <a:rPr lang="en-US" sz="7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2016 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Наименование компании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», ее логотип, а также слоган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Delivered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 зарегистрированы в качестве товарных знаков компании.</a:t>
            </a:r>
            <a:endParaRPr lang="en-US" sz="7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10659" y="1162050"/>
            <a:ext cx="1158134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2667" y="6572251"/>
            <a:ext cx="10624531" cy="20005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defRPr/>
            </a:pPr>
            <a:r>
              <a:rPr lang="en-US" sz="7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2016 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Наименование компании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», ее логотип, а также слоган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Delivered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 зарегистрированы в качестве товарных знаков компании.</a:t>
            </a:r>
            <a:endParaRPr lang="en-US" sz="7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0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859597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2667" y="6572251"/>
            <a:ext cx="10624531" cy="20005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defRPr/>
            </a:pPr>
            <a:r>
              <a:rPr lang="en-US" sz="7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 2016 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Наименование компании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Accenture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», ее логотип, а также слоган «</a:t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/>
            </a:r>
            <a:r>
              <a:rPr lang="ru-RU" sz="7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Delivered</a:t>
            </a:r>
            <a:r>
              <a:rPr lang="ru-RU" sz="7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» зарегистрированы в качестве товарных знаков компании.</a:t>
            </a:r>
            <a:endParaRPr lang="en-US" sz="7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9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5000"/>
                <a:lumOff val="95000"/>
              </a:schemeClr>
            </a:gs>
            <a:gs pos="51000">
              <a:srgbClr val="F1F1EE"/>
            </a:gs>
            <a:gs pos="100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4000"/>
                <a:lumOff val="5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81125"/>
            <a:ext cx="10970683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4714" y="170123"/>
            <a:ext cx="10940348" cy="7855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2" name="AcnSubjectTitle_ID_2" hidden="1"/>
          <p:cNvSpPr txBox="1"/>
          <p:nvPr userDrawn="1">
            <p:custDataLst>
              <p:tags r:id="rId12"/>
            </p:custDataLst>
          </p:nvPr>
        </p:nvSpPr>
        <p:spPr bwMode="gray">
          <a:xfrm>
            <a:off x="614714" y="1420813"/>
            <a:ext cx="69850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buFontTx/>
              <a:buNone/>
            </a:pPr>
            <a:r>
              <a:rPr lang="en-US" sz="1600" b="1" i="0" smtClean="0">
                <a:solidFill>
                  <a:schemeClr val="tx1"/>
                </a:solidFill>
              </a:rPr>
              <a:t>Subject Title</a:t>
            </a:r>
            <a:endParaRPr lang="ru-RU" sz="1600" b="1" i="0">
              <a:solidFill>
                <a:schemeClr val="tx1"/>
              </a:solidFill>
            </a:endParaRPr>
          </a:p>
        </p:txBody>
      </p:sp>
      <p:sp>
        <p:nvSpPr>
          <p:cNvPr id="4" name="AcnFootnote_ID_4" hidden="1"/>
          <p:cNvSpPr txBox="1"/>
          <p:nvPr userDrawn="1">
            <p:custDataLst>
              <p:tags r:id="rId13"/>
            </p:custDataLst>
          </p:nvPr>
        </p:nvSpPr>
        <p:spPr bwMode="gray">
          <a:xfrm>
            <a:off x="614714" y="6254750"/>
            <a:ext cx="10940348" cy="43088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38163" indent="-538163" algn="l">
              <a:buFontTx/>
              <a:buNone/>
            </a:pPr>
            <a:r>
              <a:rPr lang="en-US" sz="1000" b="0" i="0" smtClean="0">
                <a:solidFill>
                  <a:schemeClr val="tx1"/>
                </a:solidFill>
              </a:rPr>
              <a:t>*	Footnote</a:t>
            </a:r>
          </a:p>
          <a:p>
            <a:pPr marL="538163" indent="-538163" algn="l">
              <a:spcBef>
                <a:spcPct val="20000"/>
              </a:spcBef>
              <a:buFontTx/>
              <a:buNone/>
            </a:pPr>
            <a:r>
              <a:rPr lang="en-US" sz="1000" b="0" i="0" smtClean="0">
                <a:solidFill>
                  <a:schemeClr val="tx1"/>
                </a:solidFill>
              </a:rPr>
              <a:t>Source:	Source</a:t>
            </a:r>
            <a:endParaRPr lang="ru-RU" sz="10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624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52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6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152" y="4526047"/>
            <a:ext cx="5874635" cy="1066800"/>
          </a:xfrm>
        </p:spPr>
        <p:txBody>
          <a:bodyPr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ru-RU" sz="3200" b="1" dirty="0"/>
              <a:t>Профиль </a:t>
            </a:r>
            <a:r>
              <a:rPr lang="en-US" sz="3200" b="1" dirty="0"/>
              <a:t>IT</a:t>
            </a:r>
            <a:r>
              <a:rPr lang="ru-RU" sz="3200" b="1" dirty="0"/>
              <a:t>-специалиста </a:t>
            </a:r>
          </a:p>
          <a:p>
            <a:pPr defTabSz="457200">
              <a:lnSpc>
                <a:spcPct val="100000"/>
              </a:lnSpc>
            </a:pPr>
            <a:r>
              <a:rPr lang="ru-RU" sz="3200" b="1" dirty="0"/>
              <a:t>на рынке труда Тверской области</a:t>
            </a:r>
            <a:endParaRPr lang="en-US" sz="3200" b="1" dirty="0"/>
          </a:p>
          <a:p>
            <a:pPr defTabSz="457200">
              <a:lnSpc>
                <a:spcPct val="100000"/>
              </a:lnSpc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0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Глобальный подход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714" y="5081871"/>
            <a:ext cx="10573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C4E08"/>
                </a:solidFill>
              </a:rPr>
              <a:t>Accenture</a:t>
            </a:r>
            <a:r>
              <a:rPr lang="en-US" b="1" dirty="0"/>
              <a:t> – </a:t>
            </a:r>
            <a:r>
              <a:rPr lang="ru-RU" sz="2000" dirty="0"/>
              <a:t>крупнейшая международная компания, оказывающая услуги в области управленческого консалтинга, информационных технологий и </a:t>
            </a:r>
            <a:r>
              <a:rPr lang="ru-RU" sz="2000" dirty="0" smtClean="0"/>
              <a:t>аутсорсинга.</a:t>
            </a:r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75" y="1343026"/>
            <a:ext cx="7210425" cy="4017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5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Accenture </a:t>
            </a:r>
            <a:r>
              <a:rPr lang="ru-RU" sz="3200" dirty="0" smtClean="0"/>
              <a:t>в России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4714" y="1388830"/>
            <a:ext cx="617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/>
              <a:t>Главный офис в </a:t>
            </a:r>
            <a:r>
              <a:rPr lang="ru-RU" sz="2400" b="1" dirty="0">
                <a:solidFill>
                  <a:srgbClr val="FC4E08"/>
                </a:solidFill>
                <a:latin typeface="Arial" pitchFamily="34" charset="0"/>
                <a:cs typeface="Arial" pitchFamily="34" charset="0"/>
              </a:rPr>
              <a:t>Москве</a:t>
            </a:r>
            <a:r>
              <a:rPr lang="ru-RU" b="1" dirty="0"/>
              <a:t> и офис в </a:t>
            </a:r>
            <a:r>
              <a:rPr lang="ru-RU" sz="2400" b="1" dirty="0" smtClean="0">
                <a:solidFill>
                  <a:srgbClr val="FC4E08"/>
                </a:solidFill>
                <a:latin typeface="Arial" pitchFamily="34" charset="0"/>
                <a:cs typeface="Arial" pitchFamily="34" charset="0"/>
              </a:rPr>
              <a:t>Твери</a:t>
            </a:r>
            <a:endParaRPr lang="ru-RU" sz="2400" b="1" dirty="0">
              <a:solidFill>
                <a:srgbClr val="FC4E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33" y="1388830"/>
            <a:ext cx="6216159" cy="6032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713" y="2030363"/>
            <a:ext cx="7334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/>
              <a:t>Представительство компании в Москве </a:t>
            </a:r>
            <a:r>
              <a:rPr lang="ru-RU" b="1" dirty="0" smtClean="0"/>
              <a:t>работает </a:t>
            </a:r>
            <a:r>
              <a:rPr lang="ru-RU" sz="2400" b="1" dirty="0">
                <a:solidFill>
                  <a:srgbClr val="FC4E08"/>
                </a:solidFill>
                <a:latin typeface="Arial" pitchFamily="34" charset="0"/>
                <a:cs typeface="Arial" pitchFamily="34" charset="0"/>
              </a:rPr>
              <a:t>с 1992 </a:t>
            </a:r>
            <a:r>
              <a:rPr lang="ru-RU" sz="2400" b="1" dirty="0" smtClean="0">
                <a:solidFill>
                  <a:srgbClr val="FC4E08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800" b="1" kern="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b="1" dirty="0" smtClean="0"/>
              <a:t>Тверской </a:t>
            </a:r>
            <a:r>
              <a:rPr lang="ru-RU" b="1" dirty="0"/>
              <a:t>офис был открыт в </a:t>
            </a:r>
            <a:r>
              <a:rPr lang="ru-RU" sz="2400" b="1" dirty="0">
                <a:solidFill>
                  <a:srgbClr val="FC4E08"/>
                </a:solidFill>
                <a:latin typeface="Arial" pitchFamily="34" charset="0"/>
                <a:cs typeface="Arial" pitchFamily="34" charset="0"/>
              </a:rPr>
              <a:t>2007 г</a:t>
            </a:r>
            <a:r>
              <a:rPr lang="ru-RU" b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714" y="3261977"/>
            <a:ext cx="6203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 smtClean="0"/>
              <a:t>В </a:t>
            </a:r>
            <a:r>
              <a:rPr lang="ru-RU" b="1" dirty="0"/>
              <a:t>настоящее время в </a:t>
            </a:r>
            <a:r>
              <a:rPr lang="ru-RU" b="1" dirty="0" err="1"/>
              <a:t>Accenture</a:t>
            </a:r>
            <a:r>
              <a:rPr lang="ru-RU" b="1" dirty="0"/>
              <a:t> в России работает </a:t>
            </a:r>
            <a:r>
              <a:rPr lang="ru-RU" b="1" dirty="0" smtClean="0"/>
              <a:t/>
            </a:r>
            <a:r>
              <a:rPr lang="ru-RU" sz="2400" b="1" dirty="0" smtClean="0">
                <a:solidFill>
                  <a:srgbClr val="FC4E08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400" b="1" dirty="0">
                <a:solidFill>
                  <a:srgbClr val="FC4E08"/>
                </a:solidFill>
                <a:latin typeface="Arial" pitchFamily="34" charset="0"/>
                <a:cs typeface="Arial" pitchFamily="34" charset="0"/>
              </a:rPr>
              <a:t>700</a:t>
            </a: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</a:rPr>
              <a:t/>
            </a:r>
            <a:r>
              <a:rPr lang="ru-RU" b="1" dirty="0"/>
              <a:t>сотрудников: свыше 600 в Москве и </a:t>
            </a:r>
            <a:r>
              <a:rPr lang="ru-RU" b="1" dirty="0" smtClean="0"/>
              <a:t> около 200 </a:t>
            </a:r>
            <a:r>
              <a:rPr lang="ru-RU" b="1" dirty="0"/>
              <a:t>в </a:t>
            </a:r>
            <a:r>
              <a:rPr lang="ru-RU" b="1" dirty="0" smtClean="0"/>
              <a:t>Твери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4714" y="4678257"/>
            <a:ext cx="70433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/>
              <a:t>Accenture</a:t>
            </a:r>
            <a:r>
              <a:rPr lang="ru-RU" b="1" dirty="0"/>
              <a:t> в России  представляет собой </a:t>
            </a:r>
            <a:r>
              <a:rPr lang="ru-RU" sz="2400" b="1" dirty="0">
                <a:solidFill>
                  <a:srgbClr val="FC5613"/>
                </a:solidFill>
                <a:latin typeface="Arial" pitchFamily="34" charset="0"/>
                <a:cs typeface="Arial" pitchFamily="34" charset="0"/>
              </a:rPr>
              <a:t>интернациональную команду</a:t>
            </a:r>
            <a:r>
              <a:rPr lang="ru-RU" b="1" dirty="0"/>
              <a:t>, включая специалистов из </a:t>
            </a:r>
            <a:r>
              <a:rPr lang="ru-RU" b="1" dirty="0" smtClean="0"/>
              <a:t>России и других стран мира</a:t>
            </a:r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12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Работа в </a:t>
            </a:r>
            <a:r>
              <a:rPr lang="en-US" sz="3200" dirty="0" smtClean="0"/>
              <a:t>Accenture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14714" y="1672115"/>
            <a:ext cx="4494353" cy="2221666"/>
            <a:chOff x="122934" y="1048619"/>
            <a:chExt cx="4494353" cy="2221666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22934" y="1048619"/>
              <a:ext cx="3177479" cy="207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449263" indent="-182563">
                <a:lnSpc>
                  <a:spcPct val="110000"/>
                </a:lnSpc>
              </a:pPr>
              <a:r>
                <a:rPr lang="ru-RU" sz="2400" b="1" dirty="0">
                  <a:solidFill>
                    <a:srgbClr val="FC4E08"/>
                  </a:solidFill>
                  <a:latin typeface="Arial" pitchFamily="34" charset="0"/>
                  <a:cs typeface="Arial" pitchFamily="34" charset="0"/>
                </a:rPr>
                <a:t>Карьера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Международные проекты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Обучение и наставничество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Открытая карьерная лестница</a:t>
              </a:r>
            </a:p>
            <a:p>
              <a:pPr marL="266700">
                <a:lnSpc>
                  <a:spcPct val="110000"/>
                </a:lnSpc>
              </a:pPr>
              <a:endParaRPr lang="ru-RU" sz="1600" dirty="0"/>
            </a:p>
            <a:p>
              <a:pPr marL="449263" indent="-182563">
                <a:lnSpc>
                  <a:spcPct val="110000"/>
                </a:lnSpc>
              </a:pPr>
              <a:endParaRPr lang="ru-RU" sz="1600" b="1" dirty="0"/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endParaRPr lang="ru-RU" sz="1600" b="1" dirty="0"/>
            </a:p>
          </p:txBody>
        </p:sp>
        <p:pic>
          <p:nvPicPr>
            <p:cNvPr id="26" name="Picture 25" descr="_illustrations2-61.png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617" y="1428379"/>
              <a:ext cx="1684670" cy="184190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425942" y="782150"/>
            <a:ext cx="5651392" cy="3803787"/>
            <a:chOff x="3530719" y="467580"/>
            <a:chExt cx="5651392" cy="3803787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3530719" y="1679079"/>
              <a:ext cx="4254381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449263" indent="-182563">
                <a:lnSpc>
                  <a:spcPct val="110000"/>
                </a:lnSpc>
              </a:pPr>
              <a:r>
                <a:rPr lang="ru-RU" sz="2400" b="1" dirty="0">
                  <a:solidFill>
                    <a:srgbClr val="FC4E08"/>
                  </a:solidFill>
                  <a:latin typeface="Arial" pitchFamily="34" charset="0"/>
                  <a:cs typeface="Arial" pitchFamily="34" charset="0"/>
                </a:rPr>
                <a:t>Команда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Молодой, дружный коллектив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Партнерские отношения между сотрудниками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Комфортабельный офис в центре города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Активная спортивная жизнь</a:t>
              </a:r>
            </a:p>
            <a:p>
              <a:pPr marL="449263" indent="-182563">
                <a:lnSpc>
                  <a:spcPct val="110000"/>
                </a:lnSpc>
              </a:pPr>
              <a:endParaRPr lang="ru-RU" sz="1600" b="1" dirty="0"/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endParaRPr lang="ru-RU" sz="1600" b="1" dirty="0"/>
            </a:p>
          </p:txBody>
        </p:sp>
        <p:pic>
          <p:nvPicPr>
            <p:cNvPr id="29" name="Picture 28" descr="_illustrations2-27.png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3856">
              <a:off x="7154835" y="467580"/>
              <a:ext cx="2027276" cy="273187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797743" y="3798443"/>
            <a:ext cx="6160837" cy="2746067"/>
            <a:chOff x="386019" y="3752203"/>
            <a:chExt cx="6160837" cy="2891805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386019" y="3752203"/>
              <a:ext cx="4976564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449263" indent="-182563">
                <a:lnSpc>
                  <a:spcPct val="110000"/>
                </a:lnSpc>
              </a:pPr>
              <a:r>
                <a:rPr lang="ru-RU" sz="2400" b="1" dirty="0">
                  <a:solidFill>
                    <a:srgbClr val="FC4E08"/>
                  </a:solidFill>
                  <a:latin typeface="Arial" pitchFamily="34" charset="0"/>
                  <a:cs typeface="Arial" pitchFamily="34" charset="0"/>
                </a:rPr>
                <a:t>Условия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Оформление в штат по ТК РФ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Конкурентоспособная заработная плата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Полный соц.пакет</a:t>
              </a:r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ru-RU" sz="1600" dirty="0"/>
                <a:t>ДМС</a:t>
              </a:r>
            </a:p>
            <a:p>
              <a:pPr marL="449263" indent="-182563">
                <a:lnSpc>
                  <a:spcPct val="110000"/>
                </a:lnSpc>
              </a:pPr>
              <a:endParaRPr lang="ru-RU" sz="1600" b="1" dirty="0"/>
            </a:p>
            <a:p>
              <a:pPr marL="449263" indent="-182563">
                <a:lnSpc>
                  <a:spcPct val="110000"/>
                </a:lnSpc>
                <a:buFont typeface="Arial" pitchFamily="34" charset="0"/>
                <a:buChar char="•"/>
              </a:pPr>
              <a:endParaRPr lang="ru-RU" sz="1600" b="1" dirty="0"/>
            </a:p>
          </p:txBody>
        </p:sp>
        <p:pic>
          <p:nvPicPr>
            <p:cNvPr id="32" name="Picture 31" descr="_illustrations2-20.png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764" y="4606170"/>
              <a:ext cx="1899092" cy="2037838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>
            <a:off x="786164" y="1404175"/>
            <a:ext cx="0" cy="18343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83181" y="1993649"/>
            <a:ext cx="0" cy="214869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43803" y="3893781"/>
            <a:ext cx="0" cy="18343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19" y="1410159"/>
            <a:ext cx="5902168" cy="56326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Типы проектов </a:t>
            </a:r>
            <a:r>
              <a:rPr lang="en-US" sz="3200" dirty="0" smtClean="0"/>
              <a:t>Accenture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4714" y="1245603"/>
            <a:ext cx="80225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3200" dirty="0" smtClean="0"/>
              <a:t>Разработка программного обеспечения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ru-RU" sz="3200" dirty="0"/>
              <a:t>Внедрение пакетных решений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3200" dirty="0" smtClean="0"/>
              <a:t>Поддержка пользователей</a:t>
            </a:r>
          </a:p>
          <a:p>
            <a:pPr>
              <a:lnSpc>
                <a:spcPct val="200000"/>
              </a:lnSpc>
            </a:pPr>
            <a:r>
              <a:rPr lang="ru-RU" sz="3200" dirty="0"/>
              <a:t/>
            </a:r>
            <a:r>
              <a:rPr lang="ru-RU" sz="3200" dirty="0" smtClean="0"/>
              <a:t>  и приложени</a:t>
            </a:r>
            <a:r>
              <a:rPr lang="ru-RU" sz="3200" dirty="0"/>
              <a:t>й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3391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83" y="-749147"/>
            <a:ext cx="6476349" cy="644486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Разработчики</a:t>
            </a:r>
          </a:p>
          <a:p>
            <a:r>
              <a:rPr lang="ru-RU" dirty="0" smtClean="0"/>
              <a:t>Системные аналитики</a:t>
            </a:r>
          </a:p>
          <a:p>
            <a:r>
              <a:rPr lang="ru-RU" dirty="0" smtClean="0"/>
              <a:t>Аналитики-</a:t>
            </a:r>
            <a:r>
              <a:rPr lang="ru-RU" dirty="0" err="1" smtClean="0"/>
              <a:t>тестировщики</a:t>
            </a:r>
            <a:endParaRPr lang="ru-RU" dirty="0" smtClean="0"/>
          </a:p>
          <a:p>
            <a:r>
              <a:rPr lang="ru-RU" dirty="0" smtClean="0"/>
              <a:t>Тим-</a:t>
            </a:r>
            <a:r>
              <a:rPr lang="ru-RU" dirty="0" err="1" smtClean="0"/>
              <a:t>лиды</a:t>
            </a:r>
            <a:r>
              <a:rPr lang="ru-RU" dirty="0" smtClean="0"/>
              <a:t> с высоким уровнем экспертизы</a:t>
            </a:r>
          </a:p>
          <a:p>
            <a:r>
              <a:rPr lang="ru-RU" dirty="0" smtClean="0"/>
              <a:t>Архитекторы</a:t>
            </a:r>
          </a:p>
          <a:p>
            <a:r>
              <a:rPr lang="ru-RU" dirty="0" smtClean="0"/>
              <a:t>Руководители проектов</a:t>
            </a:r>
          </a:p>
          <a:p>
            <a:r>
              <a:rPr lang="ru-RU" dirty="0" smtClean="0"/>
              <a:t>Специалисты по поддержке ПО</a:t>
            </a:r>
          </a:p>
          <a:p>
            <a:r>
              <a:rPr lang="ru-RU" dirty="0"/>
              <a:t>Специалисты по </a:t>
            </a:r>
            <a:r>
              <a:rPr lang="ru-RU" dirty="0" smtClean="0"/>
              <a:t>поддержке пользователей</a:t>
            </a:r>
          </a:p>
          <a:p>
            <a:r>
              <a:rPr lang="ru-RU" dirty="0"/>
              <a:t>Специалисты по </a:t>
            </a:r>
            <a:r>
              <a:rPr lang="ru-RU" dirty="0" smtClean="0"/>
              <a:t>поддержке инфраструктуры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Специалисты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58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57" y="1563481"/>
            <a:ext cx="7014953" cy="4514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Требования к специалистам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79909" y="1418190"/>
            <a:ext cx="205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Разработка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73793" y="1392141"/>
            <a:ext cx="205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Управление</a:t>
            </a:r>
          </a:p>
          <a:p>
            <a:pPr algn="ctr"/>
            <a:r>
              <a:rPr lang="ru-RU" sz="2400" dirty="0" smtClean="0"/>
              <a:t>проектом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722800" y="3505543"/>
            <a:ext cx="205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Поддержка</a:t>
            </a:r>
          </a:p>
          <a:p>
            <a:pPr algn="ctr"/>
            <a:r>
              <a:rPr lang="ru-RU" sz="2400" dirty="0" smtClean="0"/>
              <a:t>сервисов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3793" y="5616390"/>
            <a:ext cx="205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Архитектура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50389" y="3505542"/>
            <a:ext cx="205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Системный</a:t>
            </a:r>
          </a:p>
          <a:p>
            <a:pPr algn="ctr"/>
            <a:r>
              <a:rPr lang="ru-RU" sz="2400" dirty="0" smtClean="0"/>
              <a:t>анализ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5577" y="3213474"/>
            <a:ext cx="2182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Высшее</a:t>
            </a:r>
          </a:p>
          <a:p>
            <a:pPr algn="ctr"/>
            <a:r>
              <a:rPr lang="ru-RU" sz="2400" b="1" dirty="0" smtClean="0"/>
              <a:t>техническое</a:t>
            </a:r>
          </a:p>
          <a:p>
            <a:pPr algn="ctr"/>
            <a:r>
              <a:rPr lang="ru-RU" sz="2400" b="1" dirty="0" smtClean="0"/>
              <a:t>образование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36942" y="5608518"/>
            <a:ext cx="221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Тестирование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41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21" y="170123"/>
            <a:ext cx="7618551" cy="69576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Требования к специалистам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14453" y="1954292"/>
            <a:ext cx="21482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/>
              <a:t>Понимание </a:t>
            </a:r>
            <a:endParaRPr lang="ru-RU" sz="1400" dirty="0" smtClean="0"/>
          </a:p>
          <a:p>
            <a:pPr lvl="0" algn="ctr"/>
            <a:r>
              <a:rPr lang="ru-RU" sz="1400" dirty="0" smtClean="0"/>
              <a:t>основ </a:t>
            </a:r>
            <a:r>
              <a:rPr lang="ru-RU" sz="1400" dirty="0"/>
              <a:t>баз данных, знание основных понятий, принципов построения. Умение проектировать несложные </a:t>
            </a:r>
            <a:r>
              <a:rPr lang="ru-RU" sz="1400" dirty="0" smtClean="0"/>
              <a:t>базы</a:t>
            </a:r>
            <a:endParaRPr lang="ru-RU" sz="1400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6148" y="2126825"/>
            <a:ext cx="2234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/>
              <a:t>Умение программировать на уровне написания средних по сложности программ «бытового» </a:t>
            </a:r>
            <a:r>
              <a:rPr lang="ru-RU" sz="1400" dirty="0" smtClean="0"/>
              <a:t>назначения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9512" y="4613596"/>
            <a:ext cx="2321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/>
              <a:t>Обладание </a:t>
            </a:r>
            <a:endParaRPr lang="ru-RU" sz="1400" dirty="0" smtClean="0"/>
          </a:p>
          <a:p>
            <a:pPr lvl="0" algn="ctr"/>
            <a:r>
              <a:rPr lang="ru-RU" sz="1400" dirty="0" smtClean="0"/>
              <a:t>навыками </a:t>
            </a:r>
            <a:r>
              <a:rPr lang="ru-RU" sz="1400" dirty="0"/>
              <a:t>алгоритмизации. </a:t>
            </a:r>
            <a:endParaRPr lang="ru-RU" sz="1400" dirty="0" smtClean="0"/>
          </a:p>
          <a:p>
            <a:pPr lvl="0" algn="ctr"/>
            <a:r>
              <a:rPr lang="ru-RU" sz="1400" dirty="0" smtClean="0"/>
              <a:t>Умение </a:t>
            </a:r>
            <a:r>
              <a:rPr lang="ru-RU" sz="1400" dirty="0"/>
              <a:t>составлять логичные, непротиворечивые алгоритмы решения программных </a:t>
            </a:r>
            <a:r>
              <a:rPr lang="ru-RU" sz="1400" dirty="0" smtClean="0"/>
              <a:t>задач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46385" y="1383056"/>
            <a:ext cx="2148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</a:rPr>
              <a:t>Умение представлять себя и результат своего </a:t>
            </a:r>
            <a:r>
              <a:rPr lang="ru-RU" sz="1400" dirty="0" smtClean="0">
                <a:solidFill>
                  <a:schemeClr val="bg1"/>
                </a:solidFill>
              </a:rPr>
              <a:t>труда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88486" y="4194841"/>
            <a:ext cx="1567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</a:rPr>
              <a:t>Минимальные </a:t>
            </a:r>
            <a:endParaRPr lang="ru-RU" sz="1400" dirty="0" smtClean="0">
              <a:solidFill>
                <a:schemeClr val="bg1"/>
              </a:solidFill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навыки </a:t>
            </a:r>
            <a:r>
              <a:rPr lang="ru-RU" sz="1400" dirty="0">
                <a:solidFill>
                  <a:schemeClr val="bg1"/>
                </a:solidFill>
              </a:rPr>
              <a:t>работы в </a:t>
            </a:r>
            <a:r>
              <a:rPr lang="ru-RU" sz="1400" dirty="0" smtClean="0">
                <a:solidFill>
                  <a:schemeClr val="bg1"/>
                </a:solidFill>
              </a:rPr>
              <a:t>команде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6148" y="3946391"/>
            <a:ext cx="1708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>
                <a:solidFill>
                  <a:schemeClr val="bg1"/>
                </a:solidFill>
              </a:rPr>
              <a:t>Понимание и навыки распределения работ и </a:t>
            </a:r>
            <a:r>
              <a:rPr lang="ru-RU" sz="1400" dirty="0" smtClean="0">
                <a:solidFill>
                  <a:schemeClr val="bg1"/>
                </a:solidFill>
              </a:rPr>
              <a:t>взаимодействия</a:t>
            </a:r>
            <a:endParaRPr lang="ru-RU" sz="1400" dirty="0">
              <a:solidFill>
                <a:schemeClr val="bg1"/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0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PAGENUMBER" val="1"/>
  <p:tag name="AGENDAHEIGHT" val="295,5749618530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05.02.2016 17:10: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05.02.2016 17:10:53"/>
</p:tagLst>
</file>

<file path=ppt/theme/theme1.xml><?xml version="1.0" encoding="utf-8"?>
<a:theme xmlns:a="http://schemas.openxmlformats.org/drawingml/2006/main" name="template 02232012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0F674CFF4114A9C296AADCF0F88B5" ma:contentTypeVersion="0" ma:contentTypeDescription="Create a new document." ma:contentTypeScope="" ma:versionID="cc6adc3124e2c3accb08f2d662acf8c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B2C1618-13B4-4156-AA83-244A85109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AA526C-B7B2-4D10-B57E-0D48DB7AF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20674B-043A-4BF8-801D-C94F9BC22BEE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</TotalTime>
  <Words>254</Words>
  <Application>Microsoft Office PowerPoint</Application>
  <PresentationFormat>Произвольный</PresentationFormat>
  <Paragraphs>65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template 02232012</vt:lpstr>
      <vt:lpstr>Презентация PowerPoint</vt:lpstr>
      <vt:lpstr>Глобальный подход</vt:lpstr>
      <vt:lpstr>Accenture в России</vt:lpstr>
      <vt:lpstr>Работа в Accenture</vt:lpstr>
      <vt:lpstr>Типы проектов Accenture</vt:lpstr>
      <vt:lpstr>Специалисты</vt:lpstr>
      <vt:lpstr>Требования к специалистам</vt:lpstr>
      <vt:lpstr>Требования к специалистам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Accenture-laptop</dc:title>
  <dc:creator>gillian.e.lindahl</dc:creator>
  <cp:lastModifiedBy>userstvgu</cp:lastModifiedBy>
  <cp:revision>121</cp:revision>
  <dcterms:created xsi:type="dcterms:W3CDTF">2012-02-24T19:33:36Z</dcterms:created>
  <dcterms:modified xsi:type="dcterms:W3CDTF">2016-10-05T08:26:31Z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DH_PPT_012012_LEO</vt:lpwstr>
  </property>
  <property fmtid="{D5CDD505-2E9C-101B-9397-08002B2CF9AE}" pid="4" name="ArticulateGUID">
    <vt:lpwstr>AAA9661D-BB09-40B4-9621-E5DD34F7073B</vt:lpwstr>
  </property>
  <property fmtid="{D5CDD505-2E9C-101B-9397-08002B2CF9AE}" pid="5" name="ArticulateProjectFull">
    <vt:lpwstr>F:\PROJECTS\JohnsonBeesley\Accenture\Accenture_PPT_020412_LEO.ppta</vt:lpwstr>
  </property>
  <property fmtid="{D5CDD505-2E9C-101B-9397-08002B2CF9AE}" pid="6" name="ContentTypeId">
    <vt:lpwstr>0x01010089E0F674CFF4114A9C296AADCF0F88B5</vt:lpwstr>
  </property>
</Properties>
</file>