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68" r:id="rId5"/>
    <p:sldId id="269" r:id="rId6"/>
    <p:sldId id="284" r:id="rId7"/>
    <p:sldId id="286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282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77AFF"/>
    <a:srgbClr val="6699FF"/>
    <a:srgbClr val="1D68FF"/>
    <a:srgbClr val="8BB2FF"/>
    <a:srgbClr val="0156FF"/>
    <a:srgbClr val="FE8637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026830-41D0-41E6-85DB-2C02CDB7830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5F795D-1B9B-4E0C-9568-A649006B4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844824"/>
            <a:ext cx="4968552" cy="2376264"/>
          </a:xfrm>
        </p:spPr>
        <p:txBody>
          <a:bodyPr>
            <a:noAutofit/>
          </a:bodyPr>
          <a:lstStyle/>
          <a:p>
            <a:pPr algn="ctr"/>
            <a:r>
              <a:rPr lang="ru-RU" sz="255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Создание эффективной системы сбора данных для отчетов – одно из ключевых направлений в работе ЦСТВ</a:t>
            </a: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932040" y="188640"/>
            <a:ext cx="2952328" cy="1915412"/>
            <a:chOff x="4716016" y="188640"/>
            <a:chExt cx="2952328" cy="19154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16016" y="188640"/>
              <a:ext cx="2952328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D:\Валентина\ТЭ\логотип\Rtst copy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6016" y="188640"/>
              <a:ext cx="2808312" cy="19154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755576" y="5301208"/>
            <a:ext cx="3312368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декабря 2013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0" y="4509120"/>
            <a:ext cx="3672408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Региональный обучающий семинар</a:t>
            </a:r>
            <a:endParaRPr kumimoji="0" lang="ru-RU" sz="2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6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57736" y="3356992"/>
            <a:ext cx="678160" cy="1570856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572000" y="2420888"/>
            <a:ext cx="30444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предсказуемый результат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486238" y="2435907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419872" y="2708920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51260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284984"/>
            <a:ext cx="1152128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755576" y="1628800"/>
            <a:ext cx="684076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Активные студенты своего и другого учебного заведения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283968" y="4921423"/>
            <a:ext cx="42915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Все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доступные волонтерские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3429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Необходим постоянный контроль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467544" y="2906360"/>
            <a:ext cx="32399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Мотивированные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студенты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Широкий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профиль применения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Бесплатная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рабочая сила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Волонтеры на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разовую работу (мероприятие, акцию)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572000" y="2420888"/>
            <a:ext cx="30941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 обязанностей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342222" y="2363899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275856" y="2636912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51260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3059832" y="3212976"/>
            <a:ext cx="360040" cy="1512168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284984"/>
            <a:ext cx="1152128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115616" y="1556792"/>
            <a:ext cx="612068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Студенты, выпускники и работники учебного заведения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283968" y="4797152"/>
            <a:ext cx="28889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База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учебного заведения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Рекламный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материал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Методическое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2752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Отсутствие стимула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Дополнительная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нагрузка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792356" y="2852936"/>
            <a:ext cx="26805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Профессиональный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рост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Работа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летний период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Агенты по внедрению (на лето)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57736" y="3284984"/>
            <a:ext cx="390128" cy="1642864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004048" y="2348880"/>
            <a:ext cx="2678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Низкое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качество проекта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198206" y="236389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131840" y="2636912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51260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284984"/>
            <a:ext cx="1152128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115616" y="1732746"/>
            <a:ext cx="61206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283968" y="4797152"/>
            <a:ext cx="36840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База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студентов учебного заведения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Опыт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педагогов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Интеллектуальная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18966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Формальность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Краткосрочность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467544" y="2636912"/>
            <a:ext cx="28803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Нетрадиционная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форма экзамена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Развитие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коммуникативных навыков у студентов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Принятие экзамена в виде проекта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57736" y="3212976"/>
            <a:ext cx="462136" cy="1714872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580112" y="2276872"/>
            <a:ext cx="22605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Отсутствие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интереса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342221" y="2363900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275856" y="2636912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51260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356992"/>
            <a:ext cx="1152128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043608" y="1556792"/>
            <a:ext cx="612068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Студенты, школьники, родители, преподаватели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211960" y="4869160"/>
            <a:ext cx="36840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База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студентов учебного заведения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Поддержка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социального партнера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Интеллектуальная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3693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Требует дополнительного времени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395536" y="2475473"/>
            <a:ext cx="309634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Повышение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культурного уровня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Выбор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карьерной траектории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Развитие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коммуникативных навыков у участников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Клуб по интересам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436096" y="2132856"/>
            <a:ext cx="31261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Низкое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качество презентации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774269" y="214787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707904" y="2492896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51260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3059832" y="2924944"/>
            <a:ext cx="720080" cy="18002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228184" y="3284984"/>
            <a:ext cx="1080120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187624" y="1628800"/>
            <a:ext cx="61206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 2 - 4 курсов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004048" y="4869160"/>
            <a:ext cx="21050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Административный</a:t>
            </a:r>
            <a:endParaRPr lang="ru-RU" sz="1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Студенческий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Информационный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2948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 полный охват аудитории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1259632" y="2492896"/>
            <a:ext cx="2376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Знакомство с целью и </a:t>
            </a:r>
          </a:p>
          <a:p>
            <a:pPr eaLnBrk="0" hangingPunct="0"/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задачами Центра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Семинар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558245" y="2435907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499397" y="2708920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04048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87824" y="3284984"/>
            <a:ext cx="648072" cy="1512168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284984"/>
            <a:ext cx="1152128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115616" y="1700808"/>
            <a:ext cx="61206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 2 - 3 курсов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004048" y="4869160"/>
            <a:ext cx="2105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Административный</a:t>
            </a:r>
            <a:endParaRPr lang="ru-RU" sz="1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Студенческий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2948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 полный охват аудитории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827584" y="2564904"/>
            <a:ext cx="2741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Охват конкретной группы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Доступность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Индивидуальное выступление в группе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342222" y="250791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275856" y="2780928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04048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87824" y="3356992"/>
            <a:ext cx="432048" cy="144016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284984"/>
            <a:ext cx="1152128" cy="72008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043608" y="1700808"/>
            <a:ext cx="61206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004048" y="4869160"/>
            <a:ext cx="3639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Интеллектуальные ресурсы Центра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Привлечение работодателя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1850338" y="2996952"/>
            <a:ext cx="15600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Регулярность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Мини-ролик о работе в Центре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788024" y="2276872"/>
            <a:ext cx="27174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Качество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ролика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Несогласие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работодателя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57736" y="3356992"/>
            <a:ext cx="390128" cy="1570856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230652" y="2507916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270214" y="2507916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203848" y="2780928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142420" y="37320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5004048" y="40050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236296" y="2780928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437112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3284984"/>
            <a:ext cx="1152128" cy="792088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043608" y="1732746"/>
            <a:ext cx="61206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 2 курса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355976" y="4941168"/>
            <a:ext cx="45031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Информационно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– издательское управление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2948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 полный охват аудитории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1763688" y="2780928"/>
            <a:ext cx="1560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Доступность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Регулярность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Просвещение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5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(стенгазета, телерадиовещание и буклеты)</a:t>
            </a:r>
            <a:endParaRPr kumimoji="0" lang="ru-RU" sz="25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788024" y="2348880"/>
            <a:ext cx="28151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Непонимание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6" name="AutoShape 4"/>
          <p:cNvSpPr>
            <a:spLocks noChangeArrowheads="1"/>
          </p:cNvSpPr>
          <p:nvPr/>
        </p:nvSpPr>
        <p:spPr bwMode="gray">
          <a:xfrm>
            <a:off x="5464548" y="2492896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rgbClr val="6699FF"/>
              </a:gs>
              <a:gs pos="50000">
                <a:srgbClr val="8BB2FF"/>
              </a:gs>
              <a:gs pos="100000">
                <a:srgbClr val="6699FF"/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66595" name="AutoShape 3"/>
          <p:cNvSpPr>
            <a:spLocks noChangeArrowheads="1"/>
          </p:cNvSpPr>
          <p:nvPr/>
        </p:nvSpPr>
        <p:spPr bwMode="gray">
          <a:xfrm>
            <a:off x="2973760" y="2492896"/>
            <a:ext cx="2990850" cy="2895600"/>
          </a:xfrm>
          <a:prstGeom prst="chevron">
            <a:avLst>
              <a:gd name="adj" fmla="val 17009"/>
            </a:avLst>
          </a:prstGeom>
          <a:gradFill rotWithShape="1">
            <a:gsLst>
              <a:gs pos="0">
                <a:srgbClr val="FE8637"/>
              </a:gs>
              <a:gs pos="50000">
                <a:srgbClr val="FF6600"/>
              </a:gs>
              <a:gs pos="100000">
                <a:srgbClr val="FE8637"/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66602" name="AutoShape 10"/>
          <p:cNvSpPr>
            <a:spLocks noChangeArrowheads="1"/>
          </p:cNvSpPr>
          <p:nvPr/>
        </p:nvSpPr>
        <p:spPr bwMode="gray">
          <a:xfrm>
            <a:off x="611560" y="2492896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rgbClr val="6699FF"/>
              </a:gs>
              <a:gs pos="50000">
                <a:srgbClr val="377AFF"/>
              </a:gs>
              <a:gs pos="100000">
                <a:srgbClr val="6699FF"/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Другие варианты привлечения студентов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gray">
          <a:xfrm>
            <a:off x="1043608" y="3501008"/>
            <a:ext cx="264687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Волонтеры на </a:t>
            </a:r>
          </a:p>
          <a:p>
            <a:pPr algn="ctr" eaLnBrk="0" hangingPunct="0"/>
            <a:r>
              <a:rPr lang="ru-RU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длительный период </a:t>
            </a:r>
          </a:p>
          <a:p>
            <a:pPr algn="ctr" eaLnBrk="0" hangingPunct="0"/>
            <a:r>
              <a:rPr lang="ru-RU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(подготовка </a:t>
            </a:r>
          </a:p>
          <a:p>
            <a:pPr algn="ctr" eaLnBrk="0" hangingPunct="0"/>
            <a:r>
              <a:rPr lang="ru-RU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мероприятия)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gray">
          <a:xfrm>
            <a:off x="3511663" y="3501008"/>
            <a:ext cx="221246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Привлечение</a:t>
            </a:r>
          </a:p>
          <a:p>
            <a:pPr algn="ctr" eaLnBrk="0" hangingPunct="0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школьников</a:t>
            </a:r>
          </a:p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старших классов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gray">
          <a:xfrm>
            <a:off x="6084168" y="3429000"/>
            <a:ext cx="1931939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Привлечение </a:t>
            </a:r>
          </a:p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студентов</a:t>
            </a:r>
          </a:p>
          <a:p>
            <a:pPr algn="ctr" eaLnBrk="0" hangingPunct="0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отработки</a:t>
            </a:r>
          </a:p>
          <a:p>
            <a:pPr algn="ctr" eaLnBrk="0" hangingPunct="0"/>
            <a:r>
              <a:rPr lang="ru-RU" sz="1800" dirty="0" err="1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задолжностей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700808"/>
            <a:ext cx="4968552" cy="316835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идеи!</a:t>
            </a:r>
            <a:r>
              <a:rPr lang="ru-RU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55976" y="3284984"/>
            <a:ext cx="3888432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spcBef>
                <a:spcPct val="20000"/>
              </a:spcBef>
              <a:buClr>
                <a:schemeClr val="hlink"/>
              </a:buClr>
            </a:pPr>
            <a:r>
              <a:rPr lang="ru-RU" altLang="ru-RU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endParaRPr lang="ru-RU" altLang="ru-RU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4932040" y="188640"/>
            <a:ext cx="2952328" cy="1915412"/>
            <a:chOff x="4716016" y="188640"/>
            <a:chExt cx="2952328" cy="19154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16016" y="188640"/>
              <a:ext cx="2952328" cy="187220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D:\Валентина\ТЭ\логотип\Rtst copy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6016" y="188640"/>
              <a:ext cx="2808312" cy="1915412"/>
            </a:xfrm>
            <a:prstGeom prst="rect">
              <a:avLst/>
            </a:prstGeom>
            <a:noFill/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427984" y="4365104"/>
            <a:ext cx="3960440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Вас на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«Дне карьеры»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апреля 2014 г.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6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512" y="764704"/>
            <a:ext cx="8460000" cy="864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Содержание</a:t>
            </a:r>
            <a:endParaRPr lang="ru-RU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700808"/>
            <a:ext cx="2520000" cy="12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Тематический блок 1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700808"/>
            <a:ext cx="252028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Тематический блок 2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501008"/>
            <a:ext cx="3384376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отчетов для КЦСТ МГТУ им.Н.Э. Баумана и Министерства образования и науки РФ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501008"/>
            <a:ext cx="3384000" cy="165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Привлечение ресурсов в ЦСТВ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8" name="Прямая со стрелкой 17"/>
          <p:cNvCxnSpPr>
            <a:stCxn id="5" idx="2"/>
            <a:endCxn id="7" idx="0"/>
          </p:cNvCxnSpPr>
          <p:nvPr/>
        </p:nvCxnSpPr>
        <p:spPr>
          <a:xfrm>
            <a:off x="2375616" y="2924808"/>
            <a:ext cx="140" cy="5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9" idx="0"/>
          </p:cNvCxnSpPr>
          <p:nvPr/>
        </p:nvCxnSpPr>
        <p:spPr>
          <a:xfrm flipH="1">
            <a:off x="6552032" y="2924944"/>
            <a:ext cx="188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44008" y="0"/>
            <a:ext cx="3456384" cy="604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5661248"/>
            <a:ext cx="3384000" cy="7474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Оптимизация сбора данных для отчетов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60032" y="5661248"/>
            <a:ext cx="3384000" cy="7474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Выработка механизмов привлечения студентов в ЦСТВ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5" name="Прямая со стрелкой 24"/>
          <p:cNvCxnSpPr>
            <a:stCxn id="7" idx="2"/>
            <a:endCxn id="23" idx="0"/>
          </p:cNvCxnSpPr>
          <p:nvPr/>
        </p:nvCxnSpPr>
        <p:spPr>
          <a:xfrm flipH="1">
            <a:off x="2375568" y="5157192"/>
            <a:ext cx="188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2"/>
            <a:endCxn id="24" idx="0"/>
          </p:cNvCxnSpPr>
          <p:nvPr/>
        </p:nvCxnSpPr>
        <p:spPr>
          <a:xfrm>
            <a:off x="6552032" y="5157008"/>
            <a:ext cx="0" cy="5042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545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564904"/>
            <a:ext cx="3456384" cy="20882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Блок 1. </a:t>
            </a:r>
            <a:b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Оптимизация </a:t>
            </a:r>
            <a:b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сбора данных </a:t>
            </a:r>
            <a:b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отчетов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55976" y="3284984"/>
            <a:ext cx="3888432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spcBef>
                <a:spcPct val="20000"/>
              </a:spcBef>
              <a:buClr>
                <a:schemeClr val="hlink"/>
              </a:buClr>
            </a:pPr>
            <a:r>
              <a:rPr lang="ru-RU" altLang="ru-RU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endParaRPr lang="ru-RU" altLang="ru-RU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4932040" y="188640"/>
            <a:ext cx="2952328" cy="1915412"/>
            <a:chOff x="4716016" y="188640"/>
            <a:chExt cx="2952328" cy="19154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16016" y="188640"/>
              <a:ext cx="2952328" cy="187220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D:\Валентина\ТЭ\логотип\Rtst copy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6016" y="188640"/>
              <a:ext cx="2808312" cy="191541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4644008" y="5013176"/>
            <a:ext cx="352839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Итоги мозговых штурмов в рабочих группах</a:t>
            </a:r>
            <a:endParaRPr lang="ru-RU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504" y="836712"/>
            <a:ext cx="4320480" cy="4536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1988840"/>
            <a:ext cx="4176464" cy="193583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Часть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Оптимизация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сбора данных для отчетов</a:t>
            </a:r>
          </a:p>
          <a:p>
            <a:pPr lvl="0">
              <a:spcBef>
                <a:spcPct val="0"/>
              </a:spcBef>
              <a:defRPr/>
            </a:pPr>
            <a:endParaRPr lang="ru-R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Часть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Эффективный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анализ данных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6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560" y="1916832"/>
            <a:ext cx="7739406" cy="4320033"/>
            <a:chOff x="498" y="1248"/>
            <a:chExt cx="4721" cy="22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73733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4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6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7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2245" y="2015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73742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241" y="1745"/>
              <a:ext cx="1230" cy="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/>
                <a:t>Данные, </a:t>
              </a:r>
            </a:p>
            <a:p>
              <a:pPr algn="ctr" eaLnBrk="0" hangingPunct="0"/>
              <a:r>
                <a:rPr lang="ru-RU" b="1" dirty="0" smtClean="0"/>
                <a:t>отмеченные</a:t>
              </a:r>
            </a:p>
            <a:p>
              <a:pPr algn="ctr" eaLnBrk="0" hangingPunct="0"/>
              <a:r>
                <a:rPr lang="ru-RU" b="1" dirty="0" smtClean="0"/>
                <a:t> всеми</a:t>
              </a:r>
            </a:p>
            <a:p>
              <a:pPr algn="ctr" eaLnBrk="0" hangingPunct="0"/>
              <a:r>
                <a:rPr lang="ru-RU" b="1" dirty="0" smtClean="0"/>
                <a:t>участниками</a:t>
              </a: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auto">
            <a:xfrm>
              <a:off x="1069" y="2892"/>
              <a:ext cx="3602" cy="65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1600" b="1" dirty="0" smtClean="0">
                  <a:latin typeface="Verdana" pitchFamily="34" charset="0"/>
                </a:rPr>
                <a:t>Данные, которые отметили не все участники</a:t>
              </a:r>
              <a:r>
                <a:rPr lang="ru-RU" sz="1600" dirty="0" smtClean="0">
                  <a:latin typeface="Verdana" pitchFamily="34" charset="0"/>
                </a:rPr>
                <a:t>:</a:t>
              </a:r>
            </a:p>
            <a:p>
              <a:pPr eaLnBrk="0" hangingPunct="0"/>
              <a:r>
                <a:rPr lang="ru-RU" sz="1600" dirty="0" smtClean="0">
                  <a:latin typeface="Verdana" pitchFamily="34" charset="0"/>
                </a:rPr>
                <a:t>Военкомат             100%</a:t>
              </a:r>
            </a:p>
            <a:p>
              <a:pPr eaLnBrk="0" hangingPunct="0"/>
              <a:r>
                <a:rPr lang="ru-RU" sz="1600" dirty="0" smtClean="0">
                  <a:latin typeface="Verdana" pitchFamily="34" charset="0"/>
                </a:rPr>
                <a:t>Обзвон                  50%</a:t>
              </a:r>
            </a:p>
            <a:p>
              <a:pPr eaLnBrk="0" hangingPunct="0"/>
              <a:r>
                <a:rPr lang="ru-RU" sz="1600" dirty="0" smtClean="0">
                  <a:latin typeface="Verdana" pitchFamily="34" charset="0"/>
                </a:rPr>
                <a:t>Социальные сети   50%</a:t>
              </a:r>
              <a:endParaRPr lang="en-US" sz="1600" dirty="0">
                <a:latin typeface="Verdana" pitchFamily="34" charset="0"/>
              </a:endParaRPr>
            </a:p>
          </p:txBody>
        </p:sp>
        <p:sp>
          <p:nvSpPr>
            <p:cNvPr id="73750" name="Text Box 22"/>
            <p:cNvSpPr txBox="1">
              <a:spLocks noChangeArrowheads="1"/>
            </p:cNvSpPr>
            <p:nvPr/>
          </p:nvSpPr>
          <p:spPr bwMode="gray">
            <a:xfrm>
              <a:off x="498" y="1669"/>
              <a:ext cx="1130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/>
                <a:t>Работодатель</a:t>
              </a:r>
            </a:p>
            <a:p>
              <a:pPr algn="ctr" eaLnBrk="0" hangingPunct="0"/>
              <a:r>
                <a:rPr lang="ru-RU" b="1" dirty="0" smtClean="0"/>
                <a:t>95 %</a:t>
              </a:r>
              <a:endParaRPr lang="en-US" b="1" dirty="0"/>
            </a:p>
          </p:txBody>
        </p:sp>
        <p:sp>
          <p:nvSpPr>
            <p:cNvPr id="73751" name="Text Box 23"/>
            <p:cNvSpPr txBox="1">
              <a:spLocks noChangeArrowheads="1"/>
            </p:cNvSpPr>
            <p:nvPr/>
          </p:nvSpPr>
          <p:spPr bwMode="gray">
            <a:xfrm>
              <a:off x="868" y="1975"/>
              <a:ext cx="38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/>
                <a:t>ЦЗН</a:t>
              </a:r>
            </a:p>
            <a:p>
              <a:pPr algn="ctr" eaLnBrk="0" hangingPunct="0"/>
              <a:r>
                <a:rPr lang="ru-RU" b="1" dirty="0" smtClean="0"/>
                <a:t>75%</a:t>
              </a:r>
              <a:endParaRPr lang="en-US" b="1" dirty="0"/>
            </a:p>
          </p:txBody>
        </p:sp>
        <p:sp>
          <p:nvSpPr>
            <p:cNvPr id="73752" name="Text Box 24"/>
            <p:cNvSpPr txBox="1">
              <a:spLocks noChangeArrowheads="1"/>
            </p:cNvSpPr>
            <p:nvPr/>
          </p:nvSpPr>
          <p:spPr bwMode="gray">
            <a:xfrm>
              <a:off x="700" y="2319"/>
              <a:ext cx="726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/>
                <a:t>Куратор</a:t>
              </a:r>
            </a:p>
            <a:p>
              <a:pPr algn="ctr" eaLnBrk="0" hangingPunct="0"/>
              <a:r>
                <a:rPr lang="ru-RU" b="1" dirty="0" smtClean="0"/>
                <a:t>75%</a:t>
              </a:r>
              <a:endParaRPr lang="en-US" b="1" dirty="0"/>
            </a:p>
          </p:txBody>
        </p:sp>
        <p:sp>
          <p:nvSpPr>
            <p:cNvPr id="73753" name="Text Box 25"/>
            <p:cNvSpPr txBox="1">
              <a:spLocks noChangeArrowheads="1"/>
            </p:cNvSpPr>
            <p:nvPr/>
          </p:nvSpPr>
          <p:spPr bwMode="gray">
            <a:xfrm>
              <a:off x="4210" y="1669"/>
              <a:ext cx="783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/>
                <a:t>Родители</a:t>
              </a:r>
            </a:p>
            <a:p>
              <a:pPr algn="ctr" eaLnBrk="0" hangingPunct="0"/>
              <a:r>
                <a:rPr lang="ru-RU" b="1" dirty="0" smtClean="0"/>
                <a:t>70%</a:t>
              </a:r>
              <a:endParaRPr lang="en-US" b="1" dirty="0"/>
            </a:p>
          </p:txBody>
        </p:sp>
        <p:sp>
          <p:nvSpPr>
            <p:cNvPr id="73754" name="Text Box 26"/>
            <p:cNvSpPr txBox="1">
              <a:spLocks noChangeArrowheads="1"/>
            </p:cNvSpPr>
            <p:nvPr/>
          </p:nvSpPr>
          <p:spPr bwMode="gray">
            <a:xfrm>
              <a:off x="3998" y="1975"/>
              <a:ext cx="120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/>
                <a:t>Личная беседа</a:t>
              </a:r>
            </a:p>
            <a:p>
              <a:pPr algn="ctr" eaLnBrk="0" hangingPunct="0"/>
              <a:r>
                <a:rPr lang="ru-RU" b="1" dirty="0" smtClean="0"/>
                <a:t>55%</a:t>
              </a:r>
              <a:endParaRPr lang="en-US" b="1" dirty="0"/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gray">
            <a:xfrm>
              <a:off x="3984" y="2319"/>
              <a:ext cx="1235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/>
                <a:t>Анкетирование</a:t>
              </a:r>
            </a:p>
            <a:p>
              <a:pPr algn="ctr" eaLnBrk="0" hangingPunct="0"/>
              <a:r>
                <a:rPr lang="ru-RU" b="1" dirty="0" smtClean="0"/>
                <a:t>50%</a:t>
              </a:r>
              <a:endParaRPr lang="en-US" b="1" dirty="0"/>
            </a:p>
          </p:txBody>
        </p:sp>
      </p:grpSp>
      <p:sp>
        <p:nvSpPr>
          <p:cNvPr id="30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Оптимизация сбора данных для отчетов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Freeform 4"/>
          <p:cNvSpPr>
            <a:spLocks noEditPoints="1"/>
          </p:cNvSpPr>
          <p:nvPr/>
        </p:nvSpPr>
        <p:spPr bwMode="gray">
          <a:xfrm>
            <a:off x="1219200" y="2057400"/>
            <a:ext cx="7241232" cy="4179912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rgbClr val="6699FF"/>
          </a:solidFill>
          <a:ln w="0">
            <a:solidFill>
              <a:srgbClr val="6699FF"/>
            </a:solidFill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 rot="811530">
            <a:off x="6012106" y="4178506"/>
            <a:ext cx="337795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Анализ баз данных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295400" y="1676400"/>
            <a:ext cx="4644752" cy="4272880"/>
            <a:chOff x="816" y="1152"/>
            <a:chExt cx="2304" cy="2544"/>
          </a:xfrm>
        </p:grpSpPr>
        <p:sp>
          <p:nvSpPr>
            <p:cNvPr id="98339" name="Oval 35"/>
            <p:cNvSpPr>
              <a:spLocks noChangeArrowheads="1"/>
            </p:cNvSpPr>
            <p:nvPr/>
          </p:nvSpPr>
          <p:spPr bwMode="gray">
            <a:xfrm rot="-723406">
              <a:off x="2089" y="3276"/>
              <a:ext cx="906" cy="42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40" name="Oval 36"/>
            <p:cNvSpPr>
              <a:spLocks noChangeArrowheads="1"/>
            </p:cNvSpPr>
            <p:nvPr/>
          </p:nvSpPr>
          <p:spPr bwMode="gray">
            <a:xfrm>
              <a:off x="2046" y="2508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1" name="Oval 37"/>
            <p:cNvSpPr>
              <a:spLocks noChangeArrowheads="1"/>
            </p:cNvSpPr>
            <p:nvPr/>
          </p:nvSpPr>
          <p:spPr bwMode="gray">
            <a:xfrm>
              <a:off x="2059" y="2514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2" name="Oval 38"/>
            <p:cNvSpPr>
              <a:spLocks noChangeArrowheads="1"/>
            </p:cNvSpPr>
            <p:nvPr/>
          </p:nvSpPr>
          <p:spPr bwMode="gray">
            <a:xfrm>
              <a:off x="2070" y="2524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3" name="Oval 39"/>
            <p:cNvSpPr>
              <a:spLocks noChangeArrowheads="1"/>
            </p:cNvSpPr>
            <p:nvPr/>
          </p:nvSpPr>
          <p:spPr bwMode="gray">
            <a:xfrm>
              <a:off x="2128" y="2552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4" name="Text Box 40"/>
            <p:cNvSpPr txBox="1">
              <a:spLocks noChangeArrowheads="1"/>
            </p:cNvSpPr>
            <p:nvPr/>
          </p:nvSpPr>
          <p:spPr bwMode="gray">
            <a:xfrm>
              <a:off x="2316" y="2742"/>
              <a:ext cx="554" cy="5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Excel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95%</a:t>
              </a:r>
              <a:endParaRPr lang="en-US" b="1" dirty="0"/>
            </a:p>
          </p:txBody>
        </p:sp>
        <p:sp>
          <p:nvSpPr>
            <p:cNvPr id="98345" name="Oval 41"/>
            <p:cNvSpPr>
              <a:spLocks noChangeArrowheads="1"/>
            </p:cNvSpPr>
            <p:nvPr/>
          </p:nvSpPr>
          <p:spPr bwMode="gray">
            <a:xfrm rot="-772996">
              <a:off x="928" y="2892"/>
              <a:ext cx="714" cy="38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869" y="2268"/>
              <a:ext cx="882" cy="908"/>
              <a:chOff x="721" y="2112"/>
              <a:chExt cx="859" cy="860"/>
            </a:xfrm>
          </p:grpSpPr>
          <p:sp>
            <p:nvSpPr>
              <p:cNvPr id="98347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8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9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50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51" name="Text Box 47"/>
              <p:cNvSpPr txBox="1">
                <a:spLocks noChangeArrowheads="1"/>
              </p:cNvSpPr>
              <p:nvPr/>
            </p:nvSpPr>
            <p:spPr bwMode="gray">
              <a:xfrm>
                <a:off x="721" y="2286"/>
                <a:ext cx="859" cy="6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 dirty="0" smtClean="0">
                    <a:solidFill>
                      <a:srgbClr val="000000"/>
                    </a:solidFill>
                  </a:rPr>
                  <a:t>Бумажная</a:t>
                </a:r>
              </a:p>
              <a:p>
                <a:pPr algn="ctr"/>
                <a:r>
                  <a:rPr lang="ru-RU" sz="2400" b="1" dirty="0" smtClean="0">
                    <a:solidFill>
                      <a:srgbClr val="000000"/>
                    </a:solidFill>
                  </a:rPr>
                  <a:t>база</a:t>
                </a:r>
              </a:p>
              <a:p>
                <a:pPr algn="ctr"/>
                <a:r>
                  <a:rPr lang="ru-RU" sz="2400" b="1" dirty="0" smtClean="0">
                    <a:solidFill>
                      <a:srgbClr val="000000"/>
                    </a:solidFill>
                  </a:rPr>
                  <a:t>65%</a:t>
                </a:r>
              </a:p>
            </p:txBody>
          </p:sp>
        </p:grpSp>
        <p:sp>
          <p:nvSpPr>
            <p:cNvPr id="98352" name="Oval 48"/>
            <p:cNvSpPr>
              <a:spLocks noChangeArrowheads="1"/>
            </p:cNvSpPr>
            <p:nvPr/>
          </p:nvSpPr>
          <p:spPr bwMode="gray">
            <a:xfrm>
              <a:off x="816" y="1786"/>
              <a:ext cx="576" cy="336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3" name="Oval 49"/>
            <p:cNvSpPr>
              <a:spLocks noChangeArrowheads="1"/>
            </p:cNvSpPr>
            <p:nvPr/>
          </p:nvSpPr>
          <p:spPr bwMode="gray">
            <a:xfrm>
              <a:off x="864" y="1404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4" name="Oval 50"/>
            <p:cNvSpPr>
              <a:spLocks noChangeArrowheads="1"/>
            </p:cNvSpPr>
            <p:nvPr/>
          </p:nvSpPr>
          <p:spPr bwMode="gray">
            <a:xfrm>
              <a:off x="872" y="1407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5" name="Oval 51"/>
            <p:cNvSpPr>
              <a:spLocks noChangeArrowheads="1"/>
            </p:cNvSpPr>
            <p:nvPr/>
          </p:nvSpPr>
          <p:spPr bwMode="gray">
            <a:xfrm>
              <a:off x="879" y="1414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6" name="Oval 52"/>
            <p:cNvSpPr>
              <a:spLocks noChangeArrowheads="1"/>
            </p:cNvSpPr>
            <p:nvPr/>
          </p:nvSpPr>
          <p:spPr bwMode="gray">
            <a:xfrm>
              <a:off x="913" y="1430"/>
              <a:ext cx="534" cy="4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7" name="Text Box 53"/>
            <p:cNvSpPr txBox="1">
              <a:spLocks noChangeArrowheads="1"/>
            </p:cNvSpPr>
            <p:nvPr/>
          </p:nvSpPr>
          <p:spPr bwMode="gray">
            <a:xfrm>
              <a:off x="905" y="1510"/>
              <a:ext cx="496" cy="3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Access</a:t>
              </a:r>
            </a:p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50%</a:t>
              </a:r>
              <a:endParaRPr lang="en-US" b="1" dirty="0"/>
            </a:p>
          </p:txBody>
        </p:sp>
        <p:sp>
          <p:nvSpPr>
            <p:cNvPr id="98358" name="Oval 54"/>
            <p:cNvSpPr>
              <a:spLocks noChangeArrowheads="1"/>
            </p:cNvSpPr>
            <p:nvPr/>
          </p:nvSpPr>
          <p:spPr bwMode="gray">
            <a:xfrm>
              <a:off x="1614" y="1488"/>
              <a:ext cx="432" cy="14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9" name="Oval 55"/>
            <p:cNvSpPr>
              <a:spLocks noChangeArrowheads="1"/>
            </p:cNvSpPr>
            <p:nvPr/>
          </p:nvSpPr>
          <p:spPr bwMode="gray">
            <a:xfrm>
              <a:off x="1691" y="1152"/>
              <a:ext cx="430" cy="4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0" name="Oval 56"/>
            <p:cNvSpPr>
              <a:spLocks noChangeArrowheads="1"/>
            </p:cNvSpPr>
            <p:nvPr/>
          </p:nvSpPr>
          <p:spPr bwMode="gray">
            <a:xfrm>
              <a:off x="1697" y="1154"/>
              <a:ext cx="419" cy="42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1" name="Oval 57"/>
            <p:cNvSpPr>
              <a:spLocks noChangeArrowheads="1"/>
            </p:cNvSpPr>
            <p:nvPr/>
          </p:nvSpPr>
          <p:spPr bwMode="gray">
            <a:xfrm>
              <a:off x="1701" y="1158"/>
              <a:ext cx="399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2" name="Oval 58"/>
            <p:cNvSpPr>
              <a:spLocks noChangeArrowheads="1"/>
            </p:cNvSpPr>
            <p:nvPr/>
          </p:nvSpPr>
          <p:spPr bwMode="gray">
            <a:xfrm>
              <a:off x="1724" y="1170"/>
              <a:ext cx="355" cy="31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3" name="Text Box 59"/>
            <p:cNvSpPr txBox="1">
              <a:spLocks noChangeArrowheads="1"/>
            </p:cNvSpPr>
            <p:nvPr/>
          </p:nvSpPr>
          <p:spPr bwMode="gray">
            <a:xfrm>
              <a:off x="1773" y="1209"/>
              <a:ext cx="268" cy="3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</a:rPr>
                <a:t>1С</a:t>
              </a: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</a:rPr>
                <a:t>40%</a:t>
              </a:r>
              <a:endParaRPr lang="en-US" dirty="0"/>
            </a:p>
          </p:txBody>
        </p:sp>
      </p:grpSp>
      <p:sp>
        <p:nvSpPr>
          <p:cNvPr id="34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Эффективный анализ данных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564904"/>
            <a:ext cx="3636912" cy="2304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Блок 2.</a:t>
            </a:r>
            <a:b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Выработка </a:t>
            </a:r>
            <a:b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механизмов </a:t>
            </a:r>
            <a:b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привлечения </a:t>
            </a:r>
            <a:b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студентов в ЦСТВ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55976" y="3284984"/>
            <a:ext cx="3888432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spcBef>
                <a:spcPct val="20000"/>
              </a:spcBef>
              <a:buClr>
                <a:schemeClr val="hlink"/>
              </a:buClr>
            </a:pPr>
            <a:r>
              <a:rPr lang="ru-RU" altLang="ru-RU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endParaRPr lang="ru-RU" altLang="ru-RU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4932040" y="188640"/>
            <a:ext cx="2952328" cy="1915412"/>
            <a:chOff x="4716016" y="188640"/>
            <a:chExt cx="2952328" cy="19154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16016" y="188640"/>
              <a:ext cx="2952328" cy="187220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D:\Валентина\ТЭ\логотип\Rtst copy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6016" y="188640"/>
              <a:ext cx="2808312" cy="191541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4644008" y="5085184"/>
            <a:ext cx="352839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Итоги работы в группах по методике 6 шляп</a:t>
            </a:r>
            <a:endParaRPr lang="ru-RU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1052736"/>
            <a:ext cx="4032448" cy="504056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Студенты, работающие на постоянной основе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Студенты на практике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Волонтеры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на разовую работу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ru-RU" sz="20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Агент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внедрению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экзамена в виде проекта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Клуб по интересам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Семинар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Индивидуальное выступление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Мини-ролик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о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Центре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Информатизация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>
                <a:srgbClr val="1D68FF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Другие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варианты привлечения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6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57736" y="3212976"/>
            <a:ext cx="750168" cy="1714872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6726598" y="1931851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300192" y="3193812"/>
            <a:ext cx="2233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Почему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идея может </a:t>
            </a:r>
          </a:p>
          <a:p>
            <a:pPr eaLnBrk="0" hangingPunct="0"/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быть не реализована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558246" y="2291891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491880" y="2564904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070413" y="366004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4932040" y="3933056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6732240" y="2204864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365104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5940152" y="2780928"/>
            <a:ext cx="864096" cy="864096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2267744" y="1700808"/>
            <a:ext cx="440283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Кто является реализатором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355976" y="4797152"/>
            <a:ext cx="36856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Что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мы имеем для реализации идеи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2624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Недостатки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данной идеи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899592" y="2833191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Достоинства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данной идеи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Идея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957736" y="3284984"/>
            <a:ext cx="750168" cy="1642864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7086637" y="2003860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588224" y="3284984"/>
            <a:ext cx="21178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Отсутствие</a:t>
            </a:r>
            <a:endParaRPr lang="ru-RU" sz="1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/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</a:t>
            </a:r>
          </a:p>
          <a:p>
            <a:pPr eaLnBrk="0" hangingPunct="0"/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ожидаемого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резерва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486237" y="2147876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419872" y="2420888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27784" y="4941168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070413" y="366004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4932040" y="3923764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7092280" y="2276872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365104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6156176" y="2780928"/>
            <a:ext cx="1008112" cy="918716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979712" y="1628800"/>
            <a:ext cx="561662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 предпоследнего курса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139952" y="4869160"/>
            <a:ext cx="46009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Система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материального стимулирования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Наличие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постоянного рабочего места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Выбор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всех студентов учебного заведения</a:t>
            </a:r>
            <a:endParaRPr lang="ru-RU" sz="1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Обязанности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закрепленные за студентом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877272"/>
            <a:ext cx="2491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Отсутствие кандидатов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395536" y="2636912"/>
            <a:ext cx="34563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Опыт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работы для студента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Материальный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интерес студента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Дополнительная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рабочая сила для Центра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Студент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сможет обучать новых сотрудников</a:t>
            </a:r>
            <a:endParaRPr lang="ru-RU" sz="1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Студенты, работающие на постоянной основе за оплату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gray">
          <a:xfrm rot="3419336">
            <a:off x="6726598" y="1931851"/>
            <a:ext cx="923925" cy="1003300"/>
          </a:xfrm>
          <a:prstGeom prst="rect">
            <a:avLst/>
          </a:prstGeom>
          <a:gradFill rotWithShape="1">
            <a:gsLst>
              <a:gs pos="0">
                <a:srgbClr val="377AFF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300192" y="3193812"/>
            <a:ext cx="2541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Формальное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</a:p>
          <a:p>
            <a:pPr eaLnBrk="0" hangingPunct="0"/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 работе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gray">
          <a:xfrm rot="3419336">
            <a:off x="3558246" y="2291891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gray">
          <a:xfrm>
            <a:off x="3491880" y="2564904"/>
            <a:ext cx="10005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Плюсы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 rot="3419336">
            <a:off x="2766157" y="4668155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77AFF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gray">
          <a:xfrm>
            <a:off x="2663901" y="5003884"/>
            <a:ext cx="111601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Минусы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gray">
          <a:xfrm rot="3419336">
            <a:off x="5070413" y="366004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6600"/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4932040" y="3933056"/>
            <a:ext cx="11769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Ресурсы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gray">
          <a:xfrm>
            <a:off x="6732240" y="2204864"/>
            <a:ext cx="87876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8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Риски</a:t>
            </a:r>
            <a:endParaRPr lang="en-US" sz="18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3059832" y="3212976"/>
            <a:ext cx="648072" cy="1584176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 flipV="1">
            <a:off x="3995936" y="4365104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5940152" y="2780928"/>
            <a:ext cx="864096" cy="864096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2267744" y="1700808"/>
            <a:ext cx="440283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Студенты последнего курса</a:t>
            </a:r>
            <a:endParaRPr lang="en-US" sz="2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4355976" y="4797152"/>
            <a:ext cx="4121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Учебный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план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Выбор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студентов учебного заведения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267744" y="5949280"/>
            <a:ext cx="36503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Кандидат с низким уровнем знаний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971600" y="2780928"/>
            <a:ext cx="31683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Место </a:t>
            </a:r>
            <a:r>
              <a:rPr lang="ru-RU" sz="1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для практики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Теоретическая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студента на УМК</a:t>
            </a:r>
            <a:endParaRPr lang="en-US" sz="140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3568" y="764704"/>
            <a:ext cx="84604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Студенты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практике по специальности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3896" y="71391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РЦСТВ </a:t>
            </a:r>
            <a:r>
              <a:rPr lang="ru-RU" sz="2400" b="1" dirty="0" err="1" smtClean="0">
                <a:solidFill>
                  <a:srgbClr val="FE863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ТвГУ</a:t>
            </a:r>
            <a:endParaRPr lang="ru-RU" sz="2400" b="1" dirty="0">
              <a:solidFill>
                <a:srgbClr val="FE863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1298</TotalTime>
  <Words>679</Words>
  <Application>Microsoft Office PowerPoint</Application>
  <PresentationFormat>Экран (4:3)</PresentationFormat>
  <Paragraphs>237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Создание эффективной системы сбора данных для отчетов – одно из ключевых направлений в работе ЦСТВ</vt:lpstr>
      <vt:lpstr>Содержание</vt:lpstr>
      <vt:lpstr>Блок 1.  Оптимизация  сбора данных  для отчетов </vt:lpstr>
      <vt:lpstr>Слайд 4</vt:lpstr>
      <vt:lpstr>Слайд 5</vt:lpstr>
      <vt:lpstr>Блок 2. Выработка  механизмов  привлечения  студентов в ЦСТВ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идеи!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отчетов для КЦСТ МГТУ  им. Н.Э. Баумана и   Министерства образования и науки РФ</dc:title>
  <dc:creator>userstvgu</dc:creator>
  <cp:lastModifiedBy>admin</cp:lastModifiedBy>
  <cp:revision>91</cp:revision>
  <dcterms:created xsi:type="dcterms:W3CDTF">2013-11-21T11:37:40Z</dcterms:created>
  <dcterms:modified xsi:type="dcterms:W3CDTF">2013-12-25T05:11:38Z</dcterms:modified>
</cp:coreProperties>
</file>