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1" r:id="rId6"/>
    <p:sldId id="263" r:id="rId7"/>
    <p:sldId id="267" r:id="rId8"/>
    <p:sldId id="258" r:id="rId9"/>
    <p:sldId id="265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696" y="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4EB51-679D-405E-AF43-6EBDFB6B9E6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8097-EE6D-4064-AB1E-1AEEA529BD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E8097-EE6D-4064-AB1E-1AEEA529BD1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1">
                <a:solidFill>
                  <a:srgbClr val="231F20"/>
                </a:solidFill>
                <a:latin typeface="PF Bulletin Sans Pro"/>
                <a:cs typeface="PF Bulletin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231F20"/>
                </a:solidFill>
                <a:latin typeface="PF Bulletin Sans Pro"/>
                <a:cs typeface="PF Bulletin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21475" y="0"/>
            <a:ext cx="3296285" cy="873760"/>
          </a:xfrm>
          <a:custGeom>
            <a:avLst/>
            <a:gdLst/>
            <a:ahLst/>
            <a:cxnLst/>
            <a:rect l="l" t="t" r="r" b="b"/>
            <a:pathLst>
              <a:path w="3296284" h="873760">
                <a:moveTo>
                  <a:pt x="0" y="873531"/>
                </a:moveTo>
                <a:lnTo>
                  <a:pt x="3295802" y="873531"/>
                </a:lnTo>
                <a:lnTo>
                  <a:pt x="3295802" y="0"/>
                </a:lnTo>
                <a:lnTo>
                  <a:pt x="0" y="0"/>
                </a:lnTo>
                <a:lnTo>
                  <a:pt x="0" y="8735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052696" y="2492577"/>
            <a:ext cx="2586606" cy="1832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1">
                <a:solidFill>
                  <a:srgbClr val="231F20"/>
                </a:solidFill>
                <a:latin typeface="PF Bulletin Sans Pro"/>
                <a:cs typeface="PF Bulletin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1">
                <a:solidFill>
                  <a:srgbClr val="231F20"/>
                </a:solidFill>
                <a:latin typeface="PF Bulletin Sans Pro"/>
                <a:cs typeface="PF Bulletin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21475" y="0"/>
            <a:ext cx="3296285" cy="873760"/>
          </a:xfrm>
          <a:custGeom>
            <a:avLst/>
            <a:gdLst/>
            <a:ahLst/>
            <a:cxnLst/>
            <a:rect l="l" t="t" r="r" b="b"/>
            <a:pathLst>
              <a:path w="3296284" h="873760">
                <a:moveTo>
                  <a:pt x="0" y="873531"/>
                </a:moveTo>
                <a:lnTo>
                  <a:pt x="3295802" y="873531"/>
                </a:lnTo>
                <a:lnTo>
                  <a:pt x="3295802" y="0"/>
                </a:lnTo>
                <a:lnTo>
                  <a:pt x="0" y="0"/>
                </a:lnTo>
                <a:lnTo>
                  <a:pt x="0" y="8735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21475" y="0"/>
            <a:ext cx="3296285" cy="873760"/>
          </a:xfrm>
          <a:custGeom>
            <a:avLst/>
            <a:gdLst/>
            <a:ahLst/>
            <a:cxnLst/>
            <a:rect l="l" t="t" r="r" b="b"/>
            <a:pathLst>
              <a:path w="3296284" h="873760">
                <a:moveTo>
                  <a:pt x="0" y="873531"/>
                </a:moveTo>
                <a:lnTo>
                  <a:pt x="3295802" y="873531"/>
                </a:lnTo>
                <a:lnTo>
                  <a:pt x="3295802" y="0"/>
                </a:lnTo>
                <a:lnTo>
                  <a:pt x="0" y="0"/>
                </a:lnTo>
                <a:lnTo>
                  <a:pt x="0" y="8735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2527" y="1175880"/>
            <a:ext cx="5968344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1">
                <a:solidFill>
                  <a:srgbClr val="231F20"/>
                </a:solidFill>
                <a:latin typeface="PF Bulletin Sans Pro"/>
                <a:cs typeface="PF Bulletin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864" y="2076846"/>
            <a:ext cx="9573671" cy="401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231F20"/>
                </a:solidFill>
                <a:latin typeface="PF Bulletin Sans Pro"/>
                <a:cs typeface="PF Bulletin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hyperlink" Target="mailto:i.a.gubanov@urfu.r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891820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0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2604" y="142641"/>
            <a:ext cx="885953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6211" y="4549091"/>
            <a:ext cx="768089" cy="676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450" b="1" spc="-15" dirty="0">
                <a:solidFill>
                  <a:srgbClr val="231F20"/>
                </a:solidFill>
                <a:cs typeface="PF Bulletin Sans Pro Black"/>
              </a:rPr>
              <a:t>ДАТА:  </a:t>
            </a:r>
            <a:r>
              <a:rPr sz="1450" b="1" spc="5" dirty="0">
                <a:solidFill>
                  <a:srgbClr val="231F20"/>
                </a:solidFill>
                <a:cs typeface="PF Bulletin Sans Pro Black"/>
              </a:rPr>
              <a:t>ВРЕМЯ:  МЕС</a:t>
            </a:r>
            <a:r>
              <a:rPr sz="1450" b="1" spc="-40" dirty="0">
                <a:solidFill>
                  <a:srgbClr val="231F20"/>
                </a:solidFill>
                <a:cs typeface="PF Bulletin Sans Pro Black"/>
              </a:rPr>
              <a:t>Т</a:t>
            </a:r>
            <a:r>
              <a:rPr sz="1450" b="1" spc="5" dirty="0">
                <a:solidFill>
                  <a:srgbClr val="231F20"/>
                </a:solidFill>
                <a:cs typeface="PF Bulletin Sans Pro Black"/>
              </a:rPr>
              <a:t>О:</a:t>
            </a:r>
            <a:endParaRPr sz="1450" dirty="0">
              <a:cs typeface="PF Bulletin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211" y="5443756"/>
            <a:ext cx="1065279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" dirty="0">
                <a:solidFill>
                  <a:srgbClr val="231F20"/>
                </a:solidFill>
                <a:cs typeface="PF Bulletin Sans Pro Black"/>
              </a:rPr>
              <a:t>УЧАСТНИКИ:</a:t>
            </a:r>
            <a:endParaRPr sz="1450">
              <a:cs typeface="PF Bulletin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7792" y="4551301"/>
            <a:ext cx="2478754" cy="1340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50" spc="5" dirty="0" smtClean="0">
                <a:solidFill>
                  <a:srgbClr val="231F20"/>
                </a:solidFill>
                <a:cs typeface="PF Bulletin Sans Pro Medium"/>
              </a:rPr>
              <a:t>10</a:t>
            </a:r>
            <a:r>
              <a:rPr sz="1450" spc="5" smtClean="0">
                <a:solidFill>
                  <a:srgbClr val="231F20"/>
                </a:solidFill>
                <a:cs typeface="PF Bulletin Sans Pro Medium"/>
              </a:rPr>
              <a:t/>
            </a:r>
            <a:r>
              <a:rPr lang="ru-RU" sz="1450" spc="5" dirty="0" smtClean="0">
                <a:solidFill>
                  <a:srgbClr val="231F20"/>
                </a:solidFill>
                <a:cs typeface="PF Bulletin Sans Pro Medium"/>
              </a:rPr>
              <a:t>ноября</a:t>
            </a:r>
            <a:r>
              <a:rPr sz="1450" spc="5" smtClean="0">
                <a:solidFill>
                  <a:srgbClr val="231F20"/>
                </a:solidFill>
                <a:cs typeface="PF Bulletin Sans Pro Medium"/>
              </a:rPr>
              <a:t/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2017</a:t>
            </a:r>
            <a:r>
              <a:rPr sz="1450" spc="-75" dirty="0">
                <a:solidFill>
                  <a:srgbClr val="231F20"/>
                </a:solidFill>
                <a:cs typeface="PF Bulletin Sans Pro Medium"/>
              </a:rPr>
              <a:t/>
            </a:r>
            <a:r>
              <a:rPr sz="1450" spc="-25" dirty="0">
                <a:solidFill>
                  <a:srgbClr val="231F20"/>
                </a:solidFill>
                <a:cs typeface="PF Bulletin Sans Pro Medium"/>
              </a:rPr>
              <a:t>ГОДА</a:t>
            </a:r>
            <a:endParaRPr sz="1450" dirty="0">
              <a:cs typeface="PF Bulletin Sans Pro Medium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50" spc="5" smtClean="0">
                <a:solidFill>
                  <a:srgbClr val="231F20"/>
                </a:solidFill>
                <a:cs typeface="PF Bulletin Sans Pro Medium"/>
              </a:rPr>
              <a:t>1</a:t>
            </a:r>
            <a:r>
              <a:rPr lang="ru-RU" sz="1450" spc="5" dirty="0" smtClean="0">
                <a:solidFill>
                  <a:srgbClr val="231F20"/>
                </a:solidFill>
                <a:cs typeface="PF Bulletin Sans Pro Medium"/>
              </a:rPr>
              <a:t>4</a:t>
            </a:r>
            <a:r>
              <a:rPr sz="1450" spc="5" smtClean="0">
                <a:solidFill>
                  <a:srgbClr val="231F20"/>
                </a:solidFill>
                <a:cs typeface="PF Bulletin Sans Pro Medium"/>
              </a:rPr>
              <a:t>:00 </a:t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–</a:t>
            </a:r>
            <a:r>
              <a:rPr sz="1450" spc="-90" dirty="0">
                <a:solidFill>
                  <a:srgbClr val="231F20"/>
                </a:solidFill>
                <a:cs typeface="PF Bulletin Sans Pro Medium"/>
              </a:rPr>
              <a:t/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21:00</a:t>
            </a:r>
            <a:endParaRPr sz="1450" dirty="0">
              <a:cs typeface="PF Bulletin Sans Pro Medium"/>
            </a:endParaRPr>
          </a:p>
          <a:p>
            <a:pPr marL="12700" marR="5080">
              <a:lnSpc>
                <a:spcPct val="101000"/>
              </a:lnSpc>
            </a:pPr>
            <a:r>
              <a:rPr sz="1450" spc="-5" dirty="0">
                <a:solidFill>
                  <a:srgbClr val="231F20"/>
                </a:solidFill>
                <a:cs typeface="PF Bulletin Sans Pro Medium"/>
              </a:rPr>
              <a:t>УРАЛЬСКИЙ</a:t>
            </a:r>
            <a:r>
              <a:rPr sz="1450" spc="-50" dirty="0">
                <a:solidFill>
                  <a:srgbClr val="231F20"/>
                </a:solidFill>
                <a:cs typeface="PF Bulletin Sans Pro Medium"/>
              </a:rPr>
              <a:t/>
            </a:r>
            <a:r>
              <a:rPr sz="1450" dirty="0">
                <a:solidFill>
                  <a:srgbClr val="231F20"/>
                </a:solidFill>
                <a:cs typeface="PF Bulletin Sans Pro Medium"/>
              </a:rPr>
              <a:t>ФЕДЕРАЛЬНЫЙ  </a:t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УНИВЕРСИТЕТ </a:t>
            </a:r>
            <a:r>
              <a:rPr sz="1450" spc="-10" dirty="0">
                <a:solidFill>
                  <a:srgbClr val="231F20"/>
                </a:solidFill>
                <a:cs typeface="PF Bulletin Sans Pro Medium"/>
              </a:rPr>
              <a:t>(МИРА, </a:t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19)  </a:t>
            </a:r>
            <a:r>
              <a:rPr sz="1450" spc="5">
                <a:solidFill>
                  <a:srgbClr val="231F20"/>
                </a:solidFill>
                <a:cs typeface="PF Bulletin Sans Pro Medium"/>
              </a:rPr>
              <a:t>БОЛЕЕ </a:t>
            </a:r>
            <a:r>
              <a:rPr lang="ru-RU" sz="1450" spc="5" dirty="0" smtClean="0">
                <a:solidFill>
                  <a:srgbClr val="231F20"/>
                </a:solidFill>
                <a:cs typeface="PF Bulletin Sans Pro Medium"/>
              </a:rPr>
              <a:t>2</a:t>
            </a:r>
            <a:r>
              <a:rPr sz="1450" spc="5" smtClean="0">
                <a:solidFill>
                  <a:srgbClr val="231F20"/>
                </a:solidFill>
                <a:cs typeface="PF Bulletin Sans Pro Medium"/>
              </a:rPr>
              <a:t>000 </a:t>
            </a:r>
            <a:r>
              <a:rPr sz="1450" spc="-10" dirty="0">
                <a:solidFill>
                  <a:srgbClr val="231F20"/>
                </a:solidFill>
                <a:cs typeface="PF Bulletin Sans Pro Medium"/>
              </a:rPr>
              <a:t>СТУДЕНТОВ </a:t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И  НЕДАВНИХ</a:t>
            </a:r>
            <a:r>
              <a:rPr sz="1450" spc="-80" dirty="0">
                <a:solidFill>
                  <a:srgbClr val="231F20"/>
                </a:solidFill>
                <a:cs typeface="PF Bulletin Sans Pro Medium"/>
              </a:rPr>
              <a:t/>
            </a:r>
            <a:r>
              <a:rPr sz="1450" spc="5" dirty="0">
                <a:solidFill>
                  <a:srgbClr val="231F20"/>
                </a:solidFill>
                <a:cs typeface="PF Bulletin Sans Pro Medium"/>
              </a:rPr>
              <a:t>ВЫПУСКНИКОВ</a:t>
            </a:r>
            <a:endParaRPr sz="1450" dirty="0">
              <a:cs typeface="PF Bulletin Sans Pro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9991" y="1584006"/>
            <a:ext cx="2452852" cy="2452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75130" y="1495409"/>
            <a:ext cx="600079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0">
                <a:latin typeface="+mn-lt"/>
                <a:cs typeface="PF Bulletin Sans Pro Light"/>
              </a:rPr>
              <a:t>Ночь </a:t>
            </a:r>
            <a:r>
              <a:rPr sz="2400" b="0" smtClean="0">
                <a:latin typeface="+mn-lt"/>
                <a:cs typeface="PF Bulletin Sans Pro Light"/>
              </a:rPr>
              <a:t>карьеры</a:t>
            </a:r>
            <a:r>
              <a:rPr lang="ru-RU" sz="2400" b="0" dirty="0" smtClean="0">
                <a:latin typeface="+mn-lt"/>
                <a:cs typeface="PF Bulletin Sans Pro Light"/>
              </a:rPr>
              <a:t> в УрФУ</a:t>
            </a:r>
            <a:r>
              <a:rPr sz="2400" b="0" smtClean="0">
                <a:latin typeface="+mn-lt"/>
                <a:cs typeface="PF Bulletin Sans Pro Light"/>
              </a:rPr>
              <a:t/>
            </a:r>
            <a:r>
              <a:rPr sz="2400" b="0">
                <a:latin typeface="+mn-lt"/>
                <a:cs typeface="PF Bulletin Sans Pro Light"/>
              </a:rPr>
              <a:t>– </a:t>
            </a:r>
            <a:r>
              <a:rPr lang="ru-RU" sz="2400" b="0" dirty="0" smtClean="0">
                <a:latin typeface="+mn-lt"/>
                <a:cs typeface="PF Bulletin Sans Pro Light"/>
              </a:rPr>
              <a:t> успешная </a:t>
            </a:r>
            <a:r>
              <a:rPr sz="2400" b="0" spc="-5" smtClean="0">
                <a:latin typeface="+mn-lt"/>
                <a:cs typeface="PF Bulletin Sans Pro Light"/>
              </a:rPr>
              <a:t>альтернатива</a:t>
            </a:r>
            <a:r>
              <a:rPr sz="2400" b="0" spc="-90" smtClean="0">
                <a:latin typeface="+mn-lt"/>
                <a:cs typeface="PF Bulletin Sans Pro Light"/>
              </a:rPr>
              <a:t/>
            </a:r>
            <a:r>
              <a:rPr sz="2400" b="0">
                <a:latin typeface="+mn-lt"/>
                <a:cs typeface="PF Bulletin Sans Pro Light"/>
              </a:rPr>
              <a:t>традиционным </a:t>
            </a:r>
            <a:r>
              <a:rPr sz="2400" b="0" i="1" smtClean="0">
                <a:latin typeface="+mn-lt"/>
                <a:cs typeface="PF Bulletin Sans Pro Light"/>
              </a:rPr>
              <a:t>ярмаркам</a:t>
            </a:r>
            <a:r>
              <a:rPr sz="2400" b="0" i="1" spc="-100" smtClean="0">
                <a:latin typeface="+mn-lt"/>
                <a:cs typeface="PF Bulletin Sans Pro Light"/>
              </a:rPr>
              <a:t/>
            </a:r>
            <a:r>
              <a:rPr sz="2400" b="0" i="1" dirty="0">
                <a:latin typeface="+mn-lt"/>
                <a:cs typeface="PF Bulletin Sans Pro Light"/>
              </a:rPr>
              <a:t>вакансий</a:t>
            </a:r>
            <a:endParaRPr sz="2400" dirty="0">
              <a:latin typeface="+mn-lt"/>
              <a:cs typeface="PF Bulletin Sans Pro Light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4632320" y="2852731"/>
            <a:ext cx="5286412" cy="300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995" y="1090938"/>
            <a:ext cx="2849603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i="0" spc="10" dirty="0">
                <a:solidFill>
                  <a:srgbClr val="000000"/>
                </a:solidFill>
                <a:latin typeface="+mn-lt"/>
                <a:cs typeface="PF Bulletin Sans Pro"/>
              </a:rPr>
              <a:t>О</a:t>
            </a:r>
            <a:r>
              <a:rPr sz="7950" i="0" spc="-80" dirty="0">
                <a:solidFill>
                  <a:srgbClr val="000000"/>
                </a:solidFill>
                <a:latin typeface="+mn-lt"/>
                <a:cs typeface="PF Bulletin Sans Pro"/>
              </a:rPr>
              <a:t/>
            </a:r>
            <a:r>
              <a:rPr sz="7950" i="0" spc="10" dirty="0">
                <a:solidFill>
                  <a:srgbClr val="000000"/>
                </a:solidFill>
                <a:latin typeface="+mn-lt"/>
                <a:cs typeface="PF Bulletin Sans Pro"/>
              </a:rPr>
              <a:t>НАС</a:t>
            </a:r>
            <a:endParaRPr sz="7950" dirty="0">
              <a:latin typeface="+mn-lt"/>
              <a:cs typeface="PF Bulletin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1007" y="4756264"/>
            <a:ext cx="4877435" cy="188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50" spc="-5" dirty="0">
                <a:solidFill>
                  <a:srgbClr val="231F20"/>
                </a:solidFill>
                <a:cs typeface="PF Bulletin Sans Pro"/>
              </a:rPr>
              <a:t>Уральский федеральный университет —  крупнейший федеральный университет,  ведущий научно-образовательный  центр</a:t>
            </a:r>
            <a:r>
              <a:rPr sz="2450" spc="-55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2450" spc="-5" dirty="0">
                <a:solidFill>
                  <a:srgbClr val="231F20"/>
                </a:solidFill>
                <a:cs typeface="PF Bulletin Sans Pro"/>
              </a:rPr>
              <a:t>региона</a:t>
            </a:r>
            <a:endParaRPr sz="2450">
              <a:cs typeface="PF Bulletin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873" y="2678051"/>
            <a:ext cx="2997200" cy="1628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30"/>
              </a:lnSpc>
            </a:pPr>
            <a:r>
              <a:rPr sz="7200" b="1" spc="-5" dirty="0">
                <a:cs typeface="PF Bulletin Sans Pro"/>
              </a:rPr>
              <a:t>35</a:t>
            </a:r>
            <a:r>
              <a:rPr sz="7200" b="1" spc="-665" dirty="0">
                <a:cs typeface="PF Bulletin Sans Pro"/>
              </a:rPr>
              <a:t/>
            </a:r>
            <a:r>
              <a:rPr sz="7200" b="1" spc="-5" dirty="0">
                <a:cs typeface="PF Bulletin Sans Pro"/>
              </a:rPr>
              <a:t>000</a:t>
            </a:r>
            <a:endParaRPr sz="7200" dirty="0">
              <a:cs typeface="PF Bulletin Sans Pro"/>
            </a:endParaRPr>
          </a:p>
          <a:p>
            <a:pPr marL="12700">
              <a:lnSpc>
                <a:spcPts val="4810"/>
              </a:lnSpc>
            </a:pPr>
            <a:r>
              <a:rPr sz="4600" spc="25" dirty="0">
                <a:solidFill>
                  <a:srgbClr val="231F20"/>
                </a:solidFill>
                <a:cs typeface="PF Bulletin Sans Pro Medium"/>
              </a:rPr>
              <a:t>СТ</a:t>
            </a:r>
            <a:r>
              <a:rPr sz="4600" spc="-204" dirty="0">
                <a:solidFill>
                  <a:srgbClr val="231F20"/>
                </a:solidFill>
                <a:cs typeface="PF Bulletin Sans Pro Medium"/>
              </a:rPr>
              <a:t>У</a:t>
            </a:r>
            <a:r>
              <a:rPr sz="4600" spc="25" dirty="0">
                <a:solidFill>
                  <a:srgbClr val="231F20"/>
                </a:solidFill>
                <a:cs typeface="PF Bulletin Sans Pro Medium"/>
              </a:rPr>
              <a:t>ДЕН</a:t>
            </a:r>
            <a:r>
              <a:rPr sz="4600" spc="-110" dirty="0">
                <a:solidFill>
                  <a:srgbClr val="231F20"/>
                </a:solidFill>
                <a:cs typeface="PF Bulletin Sans Pro Medium"/>
              </a:rPr>
              <a:t>Т</a:t>
            </a:r>
            <a:r>
              <a:rPr sz="4600" spc="25" dirty="0">
                <a:solidFill>
                  <a:srgbClr val="231F20"/>
                </a:solidFill>
                <a:cs typeface="PF Bulletin Sans Pro Medium"/>
              </a:rPr>
              <a:t>ОВ</a:t>
            </a:r>
            <a:endParaRPr sz="4600" dirty="0">
              <a:cs typeface="PF Bulletin Sans Pro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5298" y="2498505"/>
            <a:ext cx="3080602" cy="1628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25"/>
              </a:lnSpc>
            </a:pPr>
            <a:r>
              <a:rPr sz="8650" b="1" spc="95" dirty="0">
                <a:cs typeface="PF Bulletin Sans Pro Black"/>
              </a:rPr>
              <a:t>4000</a:t>
            </a:r>
            <a:endParaRPr sz="8650" dirty="0">
              <a:cs typeface="PF Bulletin Sans Pro Black"/>
            </a:endParaRPr>
          </a:p>
          <a:p>
            <a:pPr marL="12700">
              <a:lnSpc>
                <a:spcPts val="2925"/>
              </a:lnSpc>
            </a:pPr>
            <a:r>
              <a:rPr sz="2900" b="0" spc="75" dirty="0">
                <a:solidFill>
                  <a:srgbClr val="231F20"/>
                </a:solidFill>
                <a:cs typeface="PF Bulletin Sans Pro Light"/>
              </a:rPr>
              <a:t>ПРЕПОДАВАТЕЛЕЙ</a:t>
            </a:r>
            <a:endParaRPr sz="2900" dirty="0">
              <a:cs typeface="PF Bulletin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164" y="1209657"/>
            <a:ext cx="3643338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ru-RU" sz="1900" b="1" dirty="0" smtClean="0">
                <a:solidFill>
                  <a:srgbClr val="231F20"/>
                </a:solidFill>
                <a:cs typeface="PF Bulletin Sans Pro Black"/>
              </a:rPr>
              <a:t>9</a:t>
            </a:r>
            <a:r>
              <a:rPr sz="1900" b="1" smtClean="0">
                <a:solidFill>
                  <a:srgbClr val="231F20"/>
                </a:solidFill>
                <a:cs typeface="PF Bulletin Sans Pro Black"/>
              </a:rPr>
              <a:t/>
            </a:r>
            <a:r>
              <a:rPr sz="1900" b="1" spc="-15" dirty="0">
                <a:solidFill>
                  <a:srgbClr val="231F20"/>
                </a:solidFill>
                <a:cs typeface="PF Bulletin Sans Pro Black"/>
              </a:rPr>
              <a:t>МЕСТО </a:t>
            </a:r>
            <a:r>
              <a:rPr sz="1900" dirty="0">
                <a:solidFill>
                  <a:srgbClr val="231F20"/>
                </a:solidFill>
                <a:cs typeface="PF Bulletin Sans Pro"/>
              </a:rPr>
              <a:t>В </a:t>
            </a:r>
            <a:r>
              <a:rPr sz="1900">
                <a:solidFill>
                  <a:srgbClr val="231F20"/>
                </a:solidFill>
                <a:cs typeface="PF Bulletin Sans Pro"/>
              </a:rPr>
              <a:t>РОССИИ </a:t>
            </a:r>
            <a:endParaRPr lang="ru-RU" sz="190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900" smtClean="0">
                <a:solidFill>
                  <a:srgbClr val="231F20"/>
                </a:solidFill>
                <a:cs typeface="PF Bulletin Sans Pro"/>
              </a:rPr>
              <a:t>СРЕДИ  </a:t>
            </a:r>
            <a:r>
              <a:rPr sz="1900" dirty="0">
                <a:solidFill>
                  <a:srgbClr val="231F20"/>
                </a:solidFill>
                <a:cs typeface="PF Bulletin Sans Pro"/>
              </a:rPr>
              <a:t>ВУЗОВ ПО ВОСТРЕБОВАННОСТИ  </a:t>
            </a:r>
            <a:r>
              <a:rPr sz="1900" spc="-5" dirty="0">
                <a:solidFill>
                  <a:srgbClr val="231F20"/>
                </a:solidFill>
                <a:cs typeface="PF Bulletin Sans Pro"/>
              </a:rPr>
              <a:t>ВЫПУСКНИКОВ </a:t>
            </a:r>
            <a:r>
              <a:rPr sz="1900" dirty="0">
                <a:solidFill>
                  <a:srgbClr val="231F20"/>
                </a:solidFill>
                <a:cs typeface="PF Bulletin Sans Pro"/>
              </a:rPr>
              <a:t>У</a:t>
            </a:r>
            <a:r>
              <a:rPr sz="1900" spc="-40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1900" spc="-25" dirty="0">
                <a:solidFill>
                  <a:srgbClr val="231F20"/>
                </a:solidFill>
                <a:cs typeface="PF Bulletin Sans Pro"/>
              </a:rPr>
              <a:t>РАБОТОДАТЕЛЕЙ</a:t>
            </a:r>
            <a:endParaRPr sz="1900">
              <a:cs typeface="PF Bulletin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6779" y="1280925"/>
            <a:ext cx="263334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900" spc="-15" dirty="0">
                <a:solidFill>
                  <a:srgbClr val="231F20"/>
                </a:solidFill>
                <a:cs typeface="PF Bulletin Sans Pro"/>
              </a:rPr>
              <a:t>ЕЖЕГОДНО</a:t>
            </a:r>
            <a:r>
              <a:rPr sz="1900" spc="-30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1900" dirty="0">
                <a:solidFill>
                  <a:srgbClr val="231F20"/>
                </a:solidFill>
                <a:cs typeface="PF Bulletin Sans Pro"/>
              </a:rPr>
              <a:t>ДИПЛОМЫ</a:t>
            </a:r>
            <a:r>
              <a:rPr sz="1900" spc="-30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1900" dirty="0">
                <a:solidFill>
                  <a:srgbClr val="231F20"/>
                </a:solidFill>
                <a:cs typeface="PF Bulletin Sans Pro"/>
              </a:rPr>
              <a:t>УРФУ  ПОЛУЧАЮТ БОЛЕЕ </a:t>
            </a:r>
            <a:r>
              <a:rPr sz="1900" b="1" dirty="0">
                <a:solidFill>
                  <a:srgbClr val="231F20"/>
                </a:solidFill>
                <a:cs typeface="PF Bulletin Sans Pro Black"/>
              </a:rPr>
              <a:t>8500  </a:t>
            </a:r>
            <a:r>
              <a:rPr sz="1900" spc="-5" dirty="0">
                <a:solidFill>
                  <a:srgbClr val="231F20"/>
                </a:solidFill>
                <a:cs typeface="PF Bulletin Sans Pro"/>
              </a:rPr>
              <a:t>ВЫПУСКНИКОВ</a:t>
            </a:r>
            <a:endParaRPr sz="1900">
              <a:cs typeface="PF Bulletin Sans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56030" y="4769340"/>
            <a:ext cx="0" cy="1482725"/>
          </a:xfrm>
          <a:custGeom>
            <a:avLst/>
            <a:gdLst/>
            <a:ahLst/>
            <a:cxnLst/>
            <a:rect l="l" t="t" r="r" b="b"/>
            <a:pathLst>
              <a:path h="1482725">
                <a:moveTo>
                  <a:pt x="0" y="0"/>
                </a:moveTo>
                <a:lnTo>
                  <a:pt x="0" y="1482293"/>
                </a:lnTo>
              </a:path>
            </a:pathLst>
          </a:custGeom>
          <a:ln w="920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8916" y="4852995"/>
            <a:ext cx="4571526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5250" b="1" spc="20" dirty="0">
                <a:solidFill>
                  <a:srgbClr val="231F20"/>
                </a:solidFill>
                <a:cs typeface="PF Bulletin Sans Pro Black"/>
              </a:rPr>
              <a:t>109</a:t>
            </a:r>
            <a:r>
              <a:rPr sz="5250" b="1" spc="-975" dirty="0">
                <a:solidFill>
                  <a:srgbClr val="231F20"/>
                </a:solidFill>
                <a:cs typeface="PF Bulletin Sans Pro Black"/>
              </a:rPr>
              <a:t/>
            </a:r>
            <a:r>
              <a:rPr lang="ru-RU" sz="5250" b="1" spc="-975" dirty="0" smtClean="0">
                <a:solidFill>
                  <a:srgbClr val="231F20"/>
                </a:solidFill>
                <a:cs typeface="PF Bulletin Sans Pro Black"/>
              </a:rPr>
              <a:t/>
            </a:r>
            <a:r>
              <a:rPr lang="ru-RU" sz="2000" spc="-5" dirty="0" smtClean="0">
                <a:solidFill>
                  <a:srgbClr val="231F20"/>
                </a:solidFill>
                <a:cs typeface="PF Bulletin Sans Pro"/>
              </a:rPr>
              <a:t>НА</a:t>
            </a:r>
            <a:r>
              <a:rPr sz="2000" spc="-5" smtClean="0">
                <a:solidFill>
                  <a:srgbClr val="231F20"/>
                </a:solidFill>
                <a:cs typeface="PF Bulletin Sans Pro"/>
              </a:rPr>
              <a:t>ПРАВЛЕНИЙ</a:t>
            </a:r>
            <a:r>
              <a:rPr sz="2000" spc="-4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sz="2000" spc="-15" smtClean="0">
                <a:solidFill>
                  <a:srgbClr val="231F20"/>
                </a:solidFill>
                <a:cs typeface="PF Bulletin Sans Pro"/>
              </a:rPr>
              <a:t>ПОДГОТОВКИ</a:t>
            </a:r>
            <a:r>
              <a:rPr lang="ru-RU" sz="2000" spc="-15" dirty="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lang="ru-RU" sz="2000" spc="-15" dirty="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lang="ru-RU" sz="2000" spc="-15" dirty="0" smtClean="0">
                <a:solidFill>
                  <a:srgbClr val="231F20"/>
                </a:solidFill>
                <a:cs typeface="PF Bulletin Sans Pro"/>
              </a:rPr>
              <a:t>ПО БАКАЛАВРИАТУ И СПЕЦИАЛИТЕТУ</a:t>
            </a:r>
            <a:endParaRPr sz="2000" dirty="0">
              <a:cs typeface="PF Bulletin Sans Pro"/>
            </a:endParaRPr>
          </a:p>
          <a:p>
            <a:pPr marL="169545" marR="153035" indent="-635" algn="ctr">
              <a:lnSpc>
                <a:spcPct val="100499"/>
              </a:lnSpc>
              <a:spcBef>
                <a:spcPts val="1430"/>
              </a:spcBef>
            </a:pPr>
            <a:r>
              <a:rPr sz="2000" spc="5" smtClean="0">
                <a:solidFill>
                  <a:srgbClr val="231F20"/>
                </a:solidFill>
                <a:cs typeface="PF Bulletin Sans Pro"/>
              </a:rPr>
              <a:t>В </a:t>
            </a:r>
            <a:r>
              <a:rPr sz="2000" spc="5" dirty="0" smtClean="0">
                <a:solidFill>
                  <a:srgbClr val="231F20"/>
                </a:solidFill>
                <a:cs typeface="PF Bulletin Sans Pro"/>
              </a:rPr>
              <a:t>ТЕЧЕНИЕ </a:t>
            </a:r>
            <a:r>
              <a:rPr sz="2000" b="1" spc="-5" dirty="0" smtClean="0">
                <a:solidFill>
                  <a:srgbClr val="231F20"/>
                </a:solidFill>
                <a:cs typeface="PF Bulletin Sans Pro Black"/>
              </a:rPr>
              <a:t>ПЕРВОГО </a:t>
            </a:r>
            <a:r>
              <a:rPr sz="2000" b="1" spc="-25" dirty="0" smtClean="0">
                <a:solidFill>
                  <a:srgbClr val="231F20"/>
                </a:solidFill>
                <a:cs typeface="PF Bulletin Sans Pro Black"/>
              </a:rPr>
              <a:t>ГОДА </a:t>
            </a:r>
            <a:r>
              <a:rPr sz="2000" spc="5" dirty="0" smtClean="0">
                <a:solidFill>
                  <a:srgbClr val="231F20"/>
                </a:solidFill>
                <a:cs typeface="PF Bulletin Sans Pro"/>
              </a:rPr>
              <a:t>ПОСЛЕ  </a:t>
            </a:r>
            <a:r>
              <a:rPr sz="2000" spc="-5" dirty="0" smtClean="0">
                <a:solidFill>
                  <a:srgbClr val="231F20"/>
                </a:solidFill>
                <a:cs typeface="PF Bulletin Sans Pro"/>
              </a:rPr>
              <a:t>ВЫПУСКА </a:t>
            </a:r>
            <a:r>
              <a:rPr sz="2000" spc="-25" dirty="0" smtClean="0">
                <a:solidFill>
                  <a:srgbClr val="231F20"/>
                </a:solidFill>
                <a:cs typeface="PF Bulletin Sans Pro"/>
              </a:rPr>
              <a:t>ТРУДОУСТРАИВАЕТСЯ </a:t>
            </a:r>
            <a:r>
              <a:rPr sz="2000" spc="5" dirty="0" smtClean="0">
                <a:solidFill>
                  <a:srgbClr val="231F20"/>
                </a:solidFill>
                <a:cs typeface="PF Bulletin Sans Pro"/>
              </a:rPr>
              <a:t>БОЛЕЕ  </a:t>
            </a:r>
            <a:r>
              <a:rPr sz="2000" b="1" spc="5" dirty="0" smtClean="0">
                <a:solidFill>
                  <a:srgbClr val="231F20"/>
                </a:solidFill>
                <a:cs typeface="PF Bulletin Sans Pro Black"/>
              </a:rPr>
              <a:t>90%</a:t>
            </a:r>
            <a:r>
              <a:rPr sz="2000" b="1" spc="-40" dirty="0" smtClean="0">
                <a:solidFill>
                  <a:srgbClr val="231F20"/>
                </a:solidFill>
                <a:cs typeface="PF Bulletin Sans Pro Black"/>
              </a:rPr>
              <a:t/>
            </a:r>
            <a:r>
              <a:rPr sz="2000" spc="-5" dirty="0" smtClean="0">
                <a:solidFill>
                  <a:srgbClr val="231F20"/>
                </a:solidFill>
                <a:cs typeface="PF Bulletin Sans Pro"/>
              </a:rPr>
              <a:t>ВЫПУСКНИКОВ</a:t>
            </a:r>
            <a:endParaRPr sz="2000" dirty="0">
              <a:cs typeface="PF Bulletin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0354" y="1852599"/>
            <a:ext cx="6500858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indent="-431800">
              <a:buChar char="•"/>
              <a:tabLst>
                <a:tab pos="444500" algn="l"/>
                <a:tab pos="445134" algn="l"/>
              </a:tabLst>
            </a:pPr>
            <a:r>
              <a:rPr lang="en-US" sz="2400" spc="10" dirty="0" smtClean="0">
                <a:solidFill>
                  <a:srgbClr val="231F20"/>
                </a:solidFill>
                <a:cs typeface="PF Bulletin Sans Pro"/>
              </a:rPr>
              <a:t>Assessment</a:t>
            </a:r>
            <a:r>
              <a:rPr lang="ru-RU" sz="2400" spc="10" dirty="0" smtClean="0">
                <a:solidFill>
                  <a:srgbClr val="231F20"/>
                </a:solidFill>
                <a:cs typeface="PF Bulletin Sans Pro"/>
              </a:rPr>
              <a:t>-сессия</a:t>
            </a:r>
          </a:p>
          <a:p>
            <a:pPr marL="444500" indent="-431800">
              <a:buChar char="•"/>
              <a:tabLst>
                <a:tab pos="444500" algn="l"/>
                <a:tab pos="445134" algn="l"/>
              </a:tabLst>
            </a:pPr>
            <a:r>
              <a:rPr lang="ru-RU" sz="2400" spc="10" dirty="0" smtClean="0">
                <a:solidFill>
                  <a:srgbClr val="231F20"/>
                </a:solidFill>
                <a:cs typeface="PF Bulletin Sans Pro"/>
              </a:rPr>
              <a:t>Торжественное открытие </a:t>
            </a:r>
          </a:p>
          <a:p>
            <a:pPr marL="444500" indent="-431800">
              <a:buChar char="•"/>
              <a:tabLst>
                <a:tab pos="444500" algn="l"/>
                <a:tab pos="445134" algn="l"/>
              </a:tabLst>
            </a:pPr>
            <a:r>
              <a:rPr sz="2400" spc="10" smtClean="0">
                <a:solidFill>
                  <a:srgbClr val="231F20"/>
                </a:solidFill>
                <a:cs typeface="PF Bulletin Sans Pro"/>
              </a:rPr>
              <a:t>Выставка</a:t>
            </a:r>
            <a:r>
              <a:rPr sz="2400" spc="-4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sz="2400" spc="-5" dirty="0">
                <a:solidFill>
                  <a:srgbClr val="231F20"/>
                </a:solidFill>
                <a:cs typeface="PF Bulletin Sans Pro"/>
              </a:rPr>
              <a:t>работодателей</a:t>
            </a:r>
            <a:endParaRPr sz="2400" dirty="0">
              <a:cs typeface="PF Bulletin Sans Pro"/>
            </a:endParaRPr>
          </a:p>
          <a:p>
            <a:pPr marL="444500" indent="-431800">
              <a:spcBef>
                <a:spcPts val="890"/>
              </a:spcBef>
              <a:buChar char="•"/>
              <a:tabLst>
                <a:tab pos="444500" algn="l"/>
                <a:tab pos="445134" algn="l"/>
              </a:tabLst>
            </a:pPr>
            <a:r>
              <a:rPr sz="2400" smtClean="0">
                <a:solidFill>
                  <a:srgbClr val="231F20"/>
                </a:solidFill>
                <a:cs typeface="PF Bulletin Sans Pro"/>
              </a:rPr>
              <a:t>Мастер</a:t>
            </a:r>
            <a:r>
              <a:rPr lang="ru-RU" sz="2400" spc="-50" dirty="0" smtClean="0">
                <a:solidFill>
                  <a:srgbClr val="231F20"/>
                </a:solidFill>
                <a:cs typeface="PF Bulletin Sans Pro"/>
              </a:rPr>
              <a:t>-</a:t>
            </a:r>
            <a:r>
              <a:rPr sz="2400" spc="10" smtClean="0">
                <a:solidFill>
                  <a:srgbClr val="231F20"/>
                </a:solidFill>
                <a:cs typeface="PF Bulletin Sans Pro"/>
              </a:rPr>
              <a:t>классы</a:t>
            </a:r>
            <a:endParaRPr sz="2400" dirty="0">
              <a:cs typeface="PF Bulletin Sans Pro"/>
            </a:endParaRPr>
          </a:p>
          <a:p>
            <a:pPr marL="444500" indent="-431800">
              <a:spcBef>
                <a:spcPts val="890"/>
              </a:spcBef>
              <a:buChar char="•"/>
              <a:tabLst>
                <a:tab pos="444500" algn="l"/>
                <a:tab pos="445134" algn="l"/>
              </a:tabLst>
            </a:pPr>
            <a:r>
              <a:rPr sz="2400" spc="15" dirty="0">
                <a:solidFill>
                  <a:srgbClr val="231F20"/>
                </a:solidFill>
                <a:cs typeface="PF Bulletin Sans Pro"/>
              </a:rPr>
              <a:t>Деловые</a:t>
            </a:r>
            <a:r>
              <a:rPr sz="2400" spc="-75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2400" spc="10" dirty="0">
                <a:solidFill>
                  <a:srgbClr val="231F20"/>
                </a:solidFill>
                <a:cs typeface="PF Bulletin Sans Pro"/>
              </a:rPr>
              <a:t>игры</a:t>
            </a:r>
            <a:endParaRPr sz="2400" dirty="0">
              <a:cs typeface="PF Bulletin Sans Pro"/>
            </a:endParaRPr>
          </a:p>
          <a:p>
            <a:pPr marL="444500" indent="-431800">
              <a:spcBef>
                <a:spcPts val="890"/>
              </a:spcBef>
              <a:buChar char="•"/>
              <a:tabLst>
                <a:tab pos="444500" algn="l"/>
                <a:tab pos="445134" algn="l"/>
              </a:tabLst>
            </a:pPr>
            <a:r>
              <a:rPr sz="2400" spc="10" smtClean="0">
                <a:solidFill>
                  <a:srgbClr val="231F20"/>
                </a:solidFill>
                <a:cs typeface="PF Bulletin Sans Pro"/>
              </a:rPr>
              <a:t>Бесплатный</a:t>
            </a:r>
            <a:r>
              <a:rPr sz="2400" spc="-3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sz="2400" spc="-5" dirty="0">
                <a:solidFill>
                  <a:srgbClr val="231F20"/>
                </a:solidFill>
                <a:cs typeface="PF Bulletin Sans Pro"/>
              </a:rPr>
              <a:t>кофе</a:t>
            </a:r>
            <a:endParaRPr sz="2400" dirty="0">
              <a:cs typeface="PF Bulletin Sans Pro"/>
            </a:endParaRPr>
          </a:p>
          <a:p>
            <a:pPr marL="444500" indent="-431800">
              <a:spcBef>
                <a:spcPts val="890"/>
              </a:spcBef>
              <a:buChar char="•"/>
              <a:tabLst>
                <a:tab pos="444500" algn="l"/>
                <a:tab pos="445134" algn="l"/>
              </a:tabLst>
            </a:pPr>
            <a:r>
              <a:rPr lang="ru-RU" sz="2400" spc="15" dirty="0" smtClean="0">
                <a:solidFill>
                  <a:srgbClr val="231F20"/>
                </a:solidFill>
                <a:cs typeface="PF Bulletin Sans Pro"/>
              </a:rPr>
              <a:t>Интерактивы от ведущих, розыгрыши </a:t>
            </a:r>
            <a:endParaRPr lang="ru-RU" sz="2400" spc="5" dirty="0" smtClean="0">
              <a:solidFill>
                <a:srgbClr val="231F20"/>
              </a:solidFill>
              <a:cs typeface="PF Bulletin Sans Pro"/>
            </a:endParaRPr>
          </a:p>
          <a:p>
            <a:pPr marL="444500" indent="-431800">
              <a:spcBef>
                <a:spcPts val="890"/>
              </a:spcBef>
              <a:buChar char="•"/>
              <a:tabLst>
                <a:tab pos="444500" algn="l"/>
                <a:tab pos="445134" algn="l"/>
              </a:tabLst>
            </a:pPr>
            <a:r>
              <a:rPr lang="ru-RU" sz="2400" spc="5" dirty="0" smtClean="0">
                <a:solidFill>
                  <a:srgbClr val="231F20"/>
                </a:solidFill>
                <a:cs typeface="PF Bulletin Sans Pro"/>
              </a:rPr>
              <a:t>Церемония награждения победителей конкурсов</a:t>
            </a:r>
          </a:p>
          <a:p>
            <a:pPr marL="444500" indent="-431800">
              <a:spcBef>
                <a:spcPts val="890"/>
              </a:spcBef>
              <a:buChar char="•"/>
              <a:tabLst>
                <a:tab pos="444500" algn="l"/>
                <a:tab pos="445134" algn="l"/>
              </a:tabLst>
            </a:pPr>
            <a:r>
              <a:rPr lang="ru-RU" sz="2400" spc="5" dirty="0" smtClean="0">
                <a:solidFill>
                  <a:srgbClr val="231F20"/>
                </a:solidFill>
                <a:cs typeface="PF Bulletin Sans Pro"/>
              </a:rPr>
              <a:t>Закрытие</a:t>
            </a:r>
            <a:endParaRPr sz="2400" dirty="0">
              <a:cs typeface="PF Bulletin Sans Pr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631924" y="1066781"/>
            <a:ext cx="771530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25" dirty="0" smtClean="0">
                <a:latin typeface="+mn-lt"/>
              </a:rPr>
              <a:t>Мероприятия «Ночи карьеры в УрФУ»</a:t>
            </a:r>
            <a:endParaRPr spc="-25" dirty="0">
              <a:latin typeface="+mn-lt"/>
            </a:endParaRPr>
          </a:p>
        </p:txBody>
      </p:sp>
      <p:pic>
        <p:nvPicPr>
          <p:cNvPr id="2050" name="Picture 2" descr="\\10.96.133.246\Digital Photo\2017\2017.04.25 Карьерафест\Карьерафест- второй день, Ночь карьеры (26 апреля)\Погребицкая\IMG_6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6898" y="4210053"/>
            <a:ext cx="3203560" cy="2135053"/>
          </a:xfrm>
          <a:prstGeom prst="rect">
            <a:avLst/>
          </a:prstGeom>
          <a:noFill/>
        </p:spPr>
      </p:pic>
      <p:pic>
        <p:nvPicPr>
          <p:cNvPr id="2051" name="Picture 3" descr="C:\Users\Ксюха\Downloads\xxxgO00WqK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6898" y="1924037"/>
            <a:ext cx="3206900" cy="213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6040" y="1924037"/>
            <a:ext cx="9754334" cy="222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marR="514984" indent="-431800">
              <a:lnSpc>
                <a:spcPct val="101000"/>
              </a:lnSpc>
              <a:buFontTx/>
              <a:buChar char="•"/>
              <a:tabLst>
                <a:tab pos="444500" algn="l"/>
                <a:tab pos="445134" algn="l"/>
              </a:tabLst>
            </a:pPr>
            <a:r>
              <a:rPr lang="ru-RU" sz="2400" dirty="0" smtClean="0"/>
              <a:t>Подбор молодых сотрудников в компанию с помощью «живого резюме», экспертная оценка специалистов по подбору персонала</a:t>
            </a:r>
            <a:r>
              <a:rPr lang="ru-RU" sz="2400" dirty="0" smtClean="0"/>
              <a:t>, психодиагностическое </a:t>
            </a:r>
            <a:r>
              <a:rPr lang="ru-RU" sz="2400" dirty="0" smtClean="0"/>
              <a:t>исследование кандидатов – Ваш шанс выбрать лучших!</a:t>
            </a:r>
          </a:p>
          <a:p>
            <a:pPr marL="444500" marR="514984" indent="-431800">
              <a:lnSpc>
                <a:spcPct val="101000"/>
              </a:lnSpc>
              <a:buChar char="•"/>
              <a:tabLst>
                <a:tab pos="444500" algn="l"/>
                <a:tab pos="445134" algn="l"/>
              </a:tabLst>
            </a:pPr>
            <a:endParaRPr sz="2000" dirty="0">
              <a:cs typeface="PF Bulletin Sans Pro"/>
            </a:endParaRPr>
          </a:p>
          <a:p>
            <a:pPr marL="444500" indent="-431800">
              <a:lnSpc>
                <a:spcPct val="100000"/>
              </a:lnSpc>
              <a:spcBef>
                <a:spcPts val="890"/>
              </a:spcBef>
              <a:tabLst>
                <a:tab pos="444500" algn="l"/>
                <a:tab pos="445134" algn="l"/>
              </a:tabLst>
            </a:pPr>
            <a:r>
              <a:rPr lang="ru-RU" sz="2000" spc="-5" dirty="0" smtClean="0">
                <a:solidFill>
                  <a:srgbClr val="231F20"/>
                </a:solidFill>
                <a:cs typeface="PF Bulletin Sans Pro"/>
              </a:rPr>
              <a:t/>
            </a:r>
            <a:endParaRPr sz="2000" dirty="0">
              <a:cs typeface="PF Bulletin Sans Pr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885932" y="1175505"/>
            <a:ext cx="573736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+mn-lt"/>
              </a:rPr>
              <a:t>Assessment</a:t>
            </a:r>
            <a:r>
              <a:rPr lang="ru-RU" dirty="0" smtClean="0">
                <a:latin typeface="+mn-lt"/>
              </a:rPr>
              <a:t>-сессия</a:t>
            </a:r>
            <a:endParaRPr dirty="0">
              <a:latin typeface="+mn-lt"/>
            </a:endParaRPr>
          </a:p>
        </p:txBody>
      </p:sp>
      <p:pic>
        <p:nvPicPr>
          <p:cNvPr id="1026" name="Picture 2" descr="\\10.96.133.246\Digital Photo\2017\2017.04.25 Карьерафест\Карьерафест- второй день, Ночь карьеры (26 апреля)\Лыкова\DSC_3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6766" y="3638549"/>
            <a:ext cx="4071966" cy="2666080"/>
          </a:xfrm>
          <a:prstGeom prst="rect">
            <a:avLst/>
          </a:prstGeom>
          <a:noFill/>
        </p:spPr>
      </p:pic>
      <p:pic>
        <p:nvPicPr>
          <p:cNvPr id="1028" name="Picture 4" descr="G:\a0vDwIarGx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106" y="3638549"/>
            <a:ext cx="4752562" cy="268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7478" y="1924037"/>
            <a:ext cx="9072626" cy="123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marR="5080" indent="-431800">
              <a:lnSpc>
                <a:spcPct val="101000"/>
              </a:lnSpc>
              <a:buChar char="•"/>
              <a:tabLst>
                <a:tab pos="444500" algn="l"/>
                <a:tab pos="445134" algn="l"/>
              </a:tabLst>
            </a:pPr>
            <a:r>
              <a:rPr lang="ru-RU" sz="2400" spc="15" dirty="0" smtClean="0">
                <a:solidFill>
                  <a:srgbClr val="231F20"/>
                </a:solidFill>
                <a:cs typeface="PF Bulletin Sans Pro"/>
              </a:rPr>
              <a:t>Н</a:t>
            </a:r>
            <a:r>
              <a:rPr sz="2400" spc="15" smtClean="0">
                <a:solidFill>
                  <a:srgbClr val="231F20"/>
                </a:solidFill>
                <a:cs typeface="PF Bulletin Sans Pro"/>
              </a:rPr>
              <a:t>аша </a:t>
            </a:r>
            <a:r>
              <a:rPr sz="2400" spc="10" dirty="0">
                <a:solidFill>
                  <a:srgbClr val="231F20"/>
                </a:solidFill>
                <a:cs typeface="PF Bulletin Sans Pro"/>
              </a:rPr>
              <a:t>креативная  </a:t>
            </a:r>
            <a:r>
              <a:rPr sz="2400" spc="5" dirty="0">
                <a:solidFill>
                  <a:srgbClr val="231F20"/>
                </a:solidFill>
                <a:cs typeface="PF Bulletin Sans Pro"/>
              </a:rPr>
              <a:t>команда </a:t>
            </a:r>
            <a:r>
              <a:rPr sz="2400" spc="15" dirty="0">
                <a:solidFill>
                  <a:srgbClr val="231F20"/>
                </a:solidFill>
                <a:cs typeface="PF Bulletin Sans Pro"/>
              </a:rPr>
              <a:t>поможет </a:t>
            </a:r>
            <a:r>
              <a:rPr sz="2400" spc="10" dirty="0">
                <a:solidFill>
                  <a:srgbClr val="231F20"/>
                </a:solidFill>
                <a:cs typeface="PF Bulletin Sans Pro"/>
              </a:rPr>
              <a:t>в организации </a:t>
            </a:r>
            <a:r>
              <a:rPr sz="2400" spc="15" dirty="0">
                <a:solidFill>
                  <a:srgbClr val="231F20"/>
                </a:solidFill>
                <a:cs typeface="PF Bulletin Sans Pro"/>
              </a:rPr>
              <a:t>промо-зоны</a:t>
            </a:r>
            <a:r>
              <a:rPr sz="2400" spc="-90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2400" spc="10" dirty="0">
                <a:solidFill>
                  <a:srgbClr val="231F20"/>
                </a:solidFill>
                <a:cs typeface="PF Bulletin Sans Pro"/>
              </a:rPr>
              <a:t>и  обеспечит </a:t>
            </a:r>
            <a:r>
              <a:rPr sz="2400" spc="5" dirty="0">
                <a:solidFill>
                  <a:srgbClr val="231F20"/>
                </a:solidFill>
                <a:cs typeface="PF Bulletin Sans Pro"/>
              </a:rPr>
              <a:t>нескончаемый </a:t>
            </a:r>
            <a:r>
              <a:rPr sz="2400" dirty="0">
                <a:solidFill>
                  <a:srgbClr val="231F20"/>
                </a:solidFill>
                <a:cs typeface="PF Bulletin Sans Pro"/>
              </a:rPr>
              <a:t>поток</a:t>
            </a:r>
            <a:r>
              <a:rPr sz="2400" spc="15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2400" spc="-5" dirty="0">
                <a:solidFill>
                  <a:srgbClr val="231F20"/>
                </a:solidFill>
                <a:cs typeface="PF Bulletin Sans Pro"/>
              </a:rPr>
              <a:t>студентов!</a:t>
            </a:r>
            <a:endParaRPr sz="2400">
              <a:cs typeface="PF Bulletin Sans Pro"/>
            </a:endParaRPr>
          </a:p>
          <a:p>
            <a:pPr marL="444500" marR="373380" indent="-431800">
              <a:lnSpc>
                <a:spcPct val="101000"/>
              </a:lnSpc>
              <a:spcBef>
                <a:spcPts val="850"/>
              </a:spcBef>
              <a:buChar char="•"/>
              <a:tabLst>
                <a:tab pos="444500" algn="l"/>
                <a:tab pos="445134" algn="l"/>
              </a:tabLst>
            </a:pPr>
            <a:r>
              <a:rPr sz="2400" spc="15" dirty="0">
                <a:solidFill>
                  <a:srgbClr val="231F20"/>
                </a:solidFill>
                <a:cs typeface="PF Bulletin Sans Pro"/>
              </a:rPr>
              <a:t>Вам </a:t>
            </a:r>
            <a:r>
              <a:rPr sz="2400" dirty="0">
                <a:solidFill>
                  <a:srgbClr val="231F20"/>
                </a:solidFill>
                <a:cs typeface="PF Bulletin Sans Pro"/>
              </a:rPr>
              <a:t>останется </a:t>
            </a:r>
            <a:r>
              <a:rPr sz="2400" spc="-20" dirty="0">
                <a:solidFill>
                  <a:srgbClr val="231F20"/>
                </a:solidFill>
                <a:cs typeface="PF Bulletin Sans Pro"/>
              </a:rPr>
              <a:t>только </a:t>
            </a:r>
            <a:r>
              <a:rPr sz="2400" spc="10" dirty="0">
                <a:solidFill>
                  <a:srgbClr val="231F20"/>
                </a:solidFill>
                <a:cs typeface="PF Bulletin Sans Pro"/>
              </a:rPr>
              <a:t>выбрать себе </a:t>
            </a:r>
            <a:r>
              <a:rPr sz="2400" dirty="0">
                <a:solidFill>
                  <a:srgbClr val="231F20"/>
                </a:solidFill>
                <a:cs typeface="PF Bulletin Sans Pro"/>
              </a:rPr>
              <a:t>будущих  сотрудников!</a:t>
            </a:r>
            <a:endParaRPr sz="2400">
              <a:cs typeface="PF Bulletin Sans Pr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696112" y="1175505"/>
            <a:ext cx="68415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+mn-lt"/>
              </a:rPr>
              <a:t>ВЫСТАВКА</a:t>
            </a:r>
            <a:r>
              <a:rPr spc="-30" dirty="0">
                <a:latin typeface="+mn-lt"/>
              </a:rPr>
              <a:t/>
            </a:r>
            <a:r>
              <a:rPr spc="-45" dirty="0">
                <a:latin typeface="+mn-lt"/>
              </a:rPr>
              <a:t>РАБОТОДАТЕЛЕЙ</a:t>
            </a:r>
          </a:p>
        </p:txBody>
      </p:sp>
      <p:pic>
        <p:nvPicPr>
          <p:cNvPr id="3074" name="Picture 2" descr="\\10.96.133.246\Digital Photo\2017\2017.04.25 Карьерафест\Карьерафест- второй день, Ночь карьеры (26 апреля)\Голованова\20170426-IMG_8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2386" y="3424235"/>
            <a:ext cx="4531210" cy="2883497"/>
          </a:xfrm>
          <a:prstGeom prst="rect">
            <a:avLst/>
          </a:prstGeom>
          <a:noFill/>
        </p:spPr>
      </p:pic>
      <p:pic>
        <p:nvPicPr>
          <p:cNvPr id="27" name="Picture 3" descr="\\10.96.133.246\Digital Photo\2017\2017.04.25 Карьерафест\Карьерафест- второй день, Ночь карьеры (26 апреля)\Никульников\P1530565.JPG"/>
          <p:cNvPicPr>
            <a:picLocks noChangeAspect="1" noChangeArrowheads="1"/>
          </p:cNvPicPr>
          <p:nvPr/>
        </p:nvPicPr>
        <p:blipFill>
          <a:blip r:embed="rId7" cstate="print"/>
          <a:srcRect l="14695" t="9043" b="8062"/>
          <a:stretch>
            <a:fillRect/>
          </a:stretch>
        </p:blipFill>
        <p:spPr bwMode="auto">
          <a:xfrm>
            <a:off x="917544" y="3495673"/>
            <a:ext cx="388423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538" y="2066914"/>
            <a:ext cx="9979822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31F20"/>
                </a:solidFill>
                <a:cs typeface="PF Bulletin Sans Pro"/>
              </a:rPr>
              <a:t> Прямой </a:t>
            </a:r>
            <a:r>
              <a:rPr lang="ru-RU" sz="2400" spc="-10" dirty="0" smtClean="0">
                <a:solidFill>
                  <a:srgbClr val="231F20"/>
                </a:solidFill>
                <a:cs typeface="PF Bulletin Sans Pro"/>
              </a:rPr>
              <a:t>контакт </a:t>
            </a:r>
            <a:r>
              <a:rPr lang="ru-RU" sz="2400" dirty="0" smtClean="0">
                <a:solidFill>
                  <a:srgbClr val="231F20"/>
                </a:solidFill>
                <a:cs typeface="PF Bulletin Sans Pro"/>
              </a:rPr>
              <a:t>с </a:t>
            </a:r>
            <a:r>
              <a:rPr lang="ru-RU" sz="2400" spc="-10" dirty="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lang="ru-RU" sz="2400" spc="-15" dirty="0" smtClean="0">
                <a:solidFill>
                  <a:srgbClr val="231F20"/>
                </a:solidFill>
                <a:cs typeface="PF Bulletin Sans Pro"/>
              </a:rPr>
              <a:t>аудиторией до 200 человек, во</a:t>
            </a:r>
            <a:r>
              <a:rPr lang="ru-RU" sz="2400" dirty="0" smtClean="0">
                <a:solidFill>
                  <a:srgbClr val="231F20"/>
                </a:solidFill>
                <a:cs typeface="PF Bulletin Sans Pro"/>
              </a:rPr>
              <a:t>зможность </a:t>
            </a:r>
            <a:r>
              <a:rPr lang="ru-RU" sz="2400" spc="-5" dirty="0" smtClean="0">
                <a:solidFill>
                  <a:srgbClr val="231F20"/>
                </a:solidFill>
                <a:cs typeface="PF Bulletin Sans Pro"/>
              </a:rPr>
              <a:t>презентовать </a:t>
            </a:r>
            <a:r>
              <a:rPr lang="ru-RU" sz="2400" dirty="0" smtClean="0">
                <a:solidFill>
                  <a:srgbClr val="231F20"/>
                </a:solidFill>
                <a:cs typeface="PF Bulletin Sans Pro"/>
              </a:rPr>
              <a:t>преимущества</a:t>
            </a:r>
            <a:r>
              <a:rPr lang="ru-RU" sz="2400" spc="-45" dirty="0" smtClean="0">
                <a:solidFill>
                  <a:srgbClr val="231F20"/>
                </a:solidFill>
                <a:cs typeface="PF Bulletin Sans Pro"/>
              </a:rPr>
              <a:t/>
            </a:r>
            <a:r>
              <a:rPr lang="ru-RU" sz="2400" spc="-10" dirty="0" smtClean="0">
                <a:solidFill>
                  <a:srgbClr val="231F20"/>
                </a:solidFill>
                <a:cs typeface="PF Bulletin Sans Pro"/>
              </a:rPr>
              <a:t>компании</a:t>
            </a:r>
            <a:endParaRPr lang="ru-RU" sz="2400" dirty="0" smtClean="0">
              <a:cs typeface="PF Bulletin Sans Pro"/>
            </a:endParaRPr>
          </a:p>
          <a:p>
            <a:pPr marL="12700">
              <a:lnSpc>
                <a:spcPct val="100000"/>
              </a:lnSpc>
            </a:pPr>
            <a:endParaRPr lang="ru-RU" sz="2400" spc="-5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endParaRPr lang="ru-RU" sz="2400" spc="-10" dirty="0" smtClean="0">
              <a:solidFill>
                <a:srgbClr val="231F20"/>
              </a:solidFill>
              <a:cs typeface="PF Bulletin Sans Pro"/>
            </a:endParaRPr>
          </a:p>
          <a:p>
            <a:pPr marL="12700" marR="5080">
              <a:lnSpc>
                <a:spcPct val="100000"/>
              </a:lnSpc>
            </a:pPr>
            <a:r>
              <a:rPr lang="ru-RU" sz="2400" spc="-10" dirty="0" smtClean="0">
                <a:solidFill>
                  <a:srgbClr val="231F20"/>
                </a:solidFill>
                <a:cs typeface="PF Bulletin Sans Pro"/>
              </a:rPr>
              <a:t>*</a:t>
            </a:r>
            <a:r>
              <a:rPr sz="2000" spc="-10" smtClean="0">
                <a:solidFill>
                  <a:srgbClr val="231F20"/>
                </a:solidFill>
                <a:cs typeface="PF Bulletin Sans Pro"/>
              </a:rPr>
              <a:t>Разработка </a:t>
            </a:r>
            <a:r>
              <a:rPr sz="2000" spc="-5" dirty="0">
                <a:solidFill>
                  <a:srgbClr val="231F20"/>
                </a:solidFill>
                <a:cs typeface="PF Bulletin Sans Pro"/>
              </a:rPr>
              <a:t>формата </a:t>
            </a:r>
            <a:r>
              <a:rPr sz="2000" dirty="0">
                <a:solidFill>
                  <a:srgbClr val="231F20"/>
                </a:solidFill>
                <a:cs typeface="PF Bulletin Sans Pro"/>
              </a:rPr>
              <a:t>и </a:t>
            </a:r>
            <a:r>
              <a:rPr sz="2000" spc="-5" dirty="0">
                <a:solidFill>
                  <a:srgbClr val="231F20"/>
                </a:solidFill>
                <a:cs typeface="PF Bulletin Sans Pro"/>
              </a:rPr>
              <a:t>содержания мастер-класса происходит  </a:t>
            </a:r>
            <a:r>
              <a:rPr sz="2000" spc="-10" dirty="0">
                <a:solidFill>
                  <a:srgbClr val="231F20"/>
                </a:solidFill>
                <a:cs typeface="PF Bulletin Sans Pro"/>
              </a:rPr>
              <a:t>вместе </a:t>
            </a:r>
            <a:r>
              <a:rPr sz="2000" dirty="0">
                <a:solidFill>
                  <a:srgbClr val="231F20"/>
                </a:solidFill>
                <a:cs typeface="PF Bulletin Sans Pro"/>
              </a:rPr>
              <a:t>с </a:t>
            </a:r>
            <a:r>
              <a:rPr sz="2000" spc="-10" dirty="0">
                <a:solidFill>
                  <a:srgbClr val="231F20"/>
                </a:solidFill>
                <a:cs typeface="PF Bulletin Sans Pro"/>
              </a:rPr>
              <a:t>командой </a:t>
            </a:r>
            <a:r>
              <a:rPr sz="2000" spc="-5" dirty="0">
                <a:solidFill>
                  <a:srgbClr val="231F20"/>
                </a:solidFill>
                <a:cs typeface="PF Bulletin Sans Pro"/>
              </a:rPr>
              <a:t>проекта </a:t>
            </a:r>
            <a:r>
              <a:rPr sz="2000" dirty="0">
                <a:solidFill>
                  <a:srgbClr val="231F20"/>
                </a:solidFill>
                <a:cs typeface="PF Bulletin Sans Pro"/>
              </a:rPr>
              <a:t>«</a:t>
            </a:r>
            <a:r>
              <a:rPr sz="2000">
                <a:solidFill>
                  <a:srgbClr val="231F20"/>
                </a:solidFill>
                <a:cs typeface="PF Bulletin Sans Pro"/>
              </a:rPr>
              <a:t>Ночь </a:t>
            </a:r>
            <a:r>
              <a:rPr sz="2000" smtClean="0">
                <a:solidFill>
                  <a:srgbClr val="231F20"/>
                </a:solidFill>
                <a:cs typeface="PF Bulletin Sans Pro"/>
              </a:rPr>
              <a:t>карьеры</a:t>
            </a:r>
            <a:r>
              <a:rPr lang="ru-RU" sz="2000" dirty="0" smtClean="0">
                <a:solidFill>
                  <a:srgbClr val="231F20"/>
                </a:solidFill>
                <a:cs typeface="PF Bulletin Sans Pro"/>
              </a:rPr>
              <a:t> в Уральском федеральном</a:t>
            </a:r>
            <a:r>
              <a:rPr sz="2000" smtClean="0">
                <a:solidFill>
                  <a:srgbClr val="231F20"/>
                </a:solidFill>
                <a:cs typeface="PF Bulletin Sans Pro"/>
              </a:rPr>
              <a:t>»</a:t>
            </a:r>
            <a:endParaRPr sz="2000" dirty="0">
              <a:cs typeface="PF Bulletin Sans Pr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62527" y="1175880"/>
            <a:ext cx="65967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0" marR="5080" indent="-1423035">
              <a:lnSpc>
                <a:spcPct val="100000"/>
              </a:lnSpc>
            </a:pPr>
            <a:r>
              <a:rPr>
                <a:latin typeface="+mj-lt"/>
              </a:rPr>
              <a:t>ПРОВЕДЕНИЕ</a:t>
            </a:r>
            <a:r>
              <a:rPr spc="-100">
                <a:latin typeface="+mj-lt"/>
              </a:rPr>
              <a:t/>
            </a:r>
            <a:r>
              <a:rPr smtClean="0">
                <a:latin typeface="+mj-lt"/>
              </a:rPr>
              <a:t>МАСТЕР-КЛАССОВ</a:t>
            </a:r>
            <a:endParaRPr i="1" dirty="0">
              <a:latin typeface="+mj-lt"/>
            </a:endParaRPr>
          </a:p>
        </p:txBody>
      </p:sp>
      <p:pic>
        <p:nvPicPr>
          <p:cNvPr id="5122" name="Picture 2" descr="\\10.96.133.246\Digital Photo\2017\2017.04.25 Карьерафест\Карьерафест- второй день, Ночь карьеры (26 апреля)\Погребицкая\IMG_66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9510" y="2924169"/>
            <a:ext cx="4093560" cy="2714644"/>
          </a:xfrm>
          <a:prstGeom prst="rect">
            <a:avLst/>
          </a:prstGeom>
          <a:noFill/>
        </p:spPr>
      </p:pic>
      <p:pic>
        <p:nvPicPr>
          <p:cNvPr id="5123" name="Picture 3" descr="\\10.96.133.246\Digital Photo\2017\2017.04.25 Карьерафест\Карьерафест- второй день, Ночь карьеры (26 апреля)\Хлопотова\KHL_7121 copy.jpg"/>
          <p:cNvPicPr>
            <a:picLocks noChangeAspect="1" noChangeArrowheads="1"/>
          </p:cNvPicPr>
          <p:nvPr/>
        </p:nvPicPr>
        <p:blipFill>
          <a:blip r:embed="rId8" cstate="print"/>
          <a:srcRect l="12605"/>
          <a:stretch>
            <a:fillRect/>
          </a:stretch>
        </p:blipFill>
        <p:spPr bwMode="auto">
          <a:xfrm>
            <a:off x="1274734" y="2924169"/>
            <a:ext cx="374828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417478" y="1852599"/>
            <a:ext cx="9573671" cy="2793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25" indent="-431800">
              <a:lnSpc>
                <a:spcPct val="100000"/>
              </a:lnSpc>
              <a:buChar char="•"/>
              <a:tabLst>
                <a:tab pos="772160" algn="l"/>
                <a:tab pos="772795" algn="l"/>
                <a:tab pos="1845945" algn="l"/>
              </a:tabLst>
            </a:pPr>
            <a:r>
              <a:rPr lang="ru-RU" sz="2400" spc="5" dirty="0" smtClean="0">
                <a:latin typeface="+mn-lt"/>
              </a:rPr>
              <a:t>Сайт проекта</a:t>
            </a:r>
            <a:endParaRPr sz="2400" spc="5" dirty="0">
              <a:latin typeface="+mn-lt"/>
            </a:endParaRP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lang="ru-RU" sz="2400" spc="15" dirty="0" smtClean="0">
                <a:latin typeface="+mn-lt"/>
              </a:rPr>
              <a:t>Рассылка писем по базе студентов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lang="ru-RU" sz="2400" spc="15" dirty="0" smtClean="0">
                <a:latin typeface="+mn-lt"/>
              </a:rPr>
              <a:t>Рассылка по базе информационных партнеров проекта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lang="ru-RU" sz="2400" spc="15" dirty="0" smtClean="0">
                <a:latin typeface="+mn-lt"/>
              </a:rPr>
              <a:t>Продвижение в социальных сетях университета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lang="ru-RU" sz="2400" spc="15" dirty="0" smtClean="0">
                <a:latin typeface="+mn-lt"/>
              </a:rPr>
              <a:t>Размещение информации в газете УрФУ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lang="ru-RU" sz="2400" spc="15" dirty="0" smtClean="0">
                <a:latin typeface="+mn-lt"/>
              </a:rPr>
              <a:t>Размещение на экранах в учебных корпусах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77669" y="1024029"/>
            <a:ext cx="753644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+mn-lt"/>
              </a:rPr>
              <a:t>КАНАЛЫ ПРОДВИЖЕНИЯ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227" y="12"/>
            <a:ext cx="1732775" cy="87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6711823" cy="87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9490" y="142646"/>
            <a:ext cx="393700" cy="588645"/>
          </a:xfrm>
          <a:custGeom>
            <a:avLst/>
            <a:gdLst/>
            <a:ahLst/>
            <a:cxnLst/>
            <a:rect l="l" t="t" r="r" b="b"/>
            <a:pathLst>
              <a:path w="393700" h="588645">
                <a:moveTo>
                  <a:pt x="116547" y="493255"/>
                </a:moveTo>
                <a:lnTo>
                  <a:pt x="102501" y="511327"/>
                </a:lnTo>
                <a:lnTo>
                  <a:pt x="112972" y="538092"/>
                </a:lnTo>
                <a:lnTo>
                  <a:pt x="131349" y="562964"/>
                </a:lnTo>
                <a:lnTo>
                  <a:pt x="156508" y="581241"/>
                </a:lnTo>
                <a:lnTo>
                  <a:pt x="187325" y="588225"/>
                </a:lnTo>
                <a:lnTo>
                  <a:pt x="238668" y="575996"/>
                </a:lnTo>
                <a:lnTo>
                  <a:pt x="278836" y="545334"/>
                </a:lnTo>
                <a:lnTo>
                  <a:pt x="307299" y="508038"/>
                </a:lnTo>
                <a:lnTo>
                  <a:pt x="189280" y="508038"/>
                </a:lnTo>
                <a:lnTo>
                  <a:pt x="170415" y="507673"/>
                </a:lnTo>
                <a:lnTo>
                  <a:pt x="151866" y="504899"/>
                </a:lnTo>
                <a:lnTo>
                  <a:pt x="133841" y="499999"/>
                </a:lnTo>
                <a:lnTo>
                  <a:pt x="116547" y="493255"/>
                </a:lnTo>
                <a:close/>
              </a:path>
              <a:path w="393700" h="588645">
                <a:moveTo>
                  <a:pt x="269455" y="0"/>
                </a:moveTo>
                <a:lnTo>
                  <a:pt x="6146" y="0"/>
                </a:lnTo>
                <a:lnTo>
                  <a:pt x="0" y="23736"/>
                </a:lnTo>
                <a:lnTo>
                  <a:pt x="31183" y="29541"/>
                </a:lnTo>
                <a:lnTo>
                  <a:pt x="54719" y="44938"/>
                </a:lnTo>
                <a:lnTo>
                  <a:pt x="89674" y="92964"/>
                </a:lnTo>
                <a:lnTo>
                  <a:pt x="265938" y="395211"/>
                </a:lnTo>
                <a:lnTo>
                  <a:pt x="280918" y="432646"/>
                </a:lnTo>
                <a:lnTo>
                  <a:pt x="282181" y="445604"/>
                </a:lnTo>
                <a:lnTo>
                  <a:pt x="272250" y="473873"/>
                </a:lnTo>
                <a:lnTo>
                  <a:pt x="248442" y="492852"/>
                </a:lnTo>
                <a:lnTo>
                  <a:pt x="218278" y="503815"/>
                </a:lnTo>
                <a:lnTo>
                  <a:pt x="189280" y="508038"/>
                </a:lnTo>
                <a:lnTo>
                  <a:pt x="307299" y="508038"/>
                </a:lnTo>
                <a:lnTo>
                  <a:pt x="310367" y="504018"/>
                </a:lnTo>
                <a:lnTo>
                  <a:pt x="335800" y="459828"/>
                </a:lnTo>
                <a:lnTo>
                  <a:pt x="393179" y="353529"/>
                </a:lnTo>
                <a:lnTo>
                  <a:pt x="226631" y="67945"/>
                </a:lnTo>
                <a:lnTo>
                  <a:pt x="222106" y="50268"/>
                </a:lnTo>
                <a:lnTo>
                  <a:pt x="229158" y="36282"/>
                </a:lnTo>
                <a:lnTo>
                  <a:pt x="244126" y="27055"/>
                </a:lnTo>
                <a:lnTo>
                  <a:pt x="263347" y="23660"/>
                </a:lnTo>
                <a:lnTo>
                  <a:pt x="26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1604" y="142641"/>
            <a:ext cx="885951" cy="58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95999"/>
            <a:ext cx="10692003" cy="864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86013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350761" y="0"/>
                </a:moveTo>
                <a:lnTo>
                  <a:pt x="303166" y="3201"/>
                </a:lnTo>
                <a:lnTo>
                  <a:pt x="257517" y="12529"/>
                </a:lnTo>
                <a:lnTo>
                  <a:pt x="214232" y="27563"/>
                </a:lnTo>
                <a:lnTo>
                  <a:pt x="173728" y="47887"/>
                </a:lnTo>
                <a:lnTo>
                  <a:pt x="136424" y="73083"/>
                </a:lnTo>
                <a:lnTo>
                  <a:pt x="102738" y="102733"/>
                </a:lnTo>
                <a:lnTo>
                  <a:pt x="73087" y="136419"/>
                </a:lnTo>
                <a:lnTo>
                  <a:pt x="47890" y="173722"/>
                </a:lnTo>
                <a:lnTo>
                  <a:pt x="27565" y="214226"/>
                </a:lnTo>
                <a:lnTo>
                  <a:pt x="12530" y="257513"/>
                </a:lnTo>
                <a:lnTo>
                  <a:pt x="3202" y="303163"/>
                </a:lnTo>
                <a:lnTo>
                  <a:pt x="0" y="350761"/>
                </a:lnTo>
                <a:lnTo>
                  <a:pt x="3202" y="398355"/>
                </a:lnTo>
                <a:lnTo>
                  <a:pt x="12530" y="444004"/>
                </a:lnTo>
                <a:lnTo>
                  <a:pt x="27565" y="487288"/>
                </a:lnTo>
                <a:lnTo>
                  <a:pt x="47890" y="527790"/>
                </a:lnTo>
                <a:lnTo>
                  <a:pt x="73087" y="565093"/>
                </a:lnTo>
                <a:lnTo>
                  <a:pt x="102738" y="598778"/>
                </a:lnTo>
                <a:lnTo>
                  <a:pt x="136424" y="628427"/>
                </a:lnTo>
                <a:lnTo>
                  <a:pt x="173728" y="653622"/>
                </a:lnTo>
                <a:lnTo>
                  <a:pt x="214232" y="673946"/>
                </a:lnTo>
                <a:lnTo>
                  <a:pt x="257517" y="688980"/>
                </a:lnTo>
                <a:lnTo>
                  <a:pt x="303166" y="698307"/>
                </a:lnTo>
                <a:lnTo>
                  <a:pt x="350761" y="701509"/>
                </a:lnTo>
                <a:lnTo>
                  <a:pt x="398356" y="698307"/>
                </a:lnTo>
                <a:lnTo>
                  <a:pt x="444005" y="688980"/>
                </a:lnTo>
                <a:lnTo>
                  <a:pt x="487290" y="673946"/>
                </a:lnTo>
                <a:lnTo>
                  <a:pt x="527794" y="653622"/>
                </a:lnTo>
                <a:lnTo>
                  <a:pt x="565098" y="628427"/>
                </a:lnTo>
                <a:lnTo>
                  <a:pt x="598784" y="598778"/>
                </a:lnTo>
                <a:lnTo>
                  <a:pt x="628434" y="565093"/>
                </a:lnTo>
                <a:lnTo>
                  <a:pt x="653631" y="527790"/>
                </a:lnTo>
                <a:lnTo>
                  <a:pt x="673957" y="487288"/>
                </a:lnTo>
                <a:lnTo>
                  <a:pt x="688992" y="444004"/>
                </a:lnTo>
                <a:lnTo>
                  <a:pt x="698320" y="398355"/>
                </a:lnTo>
                <a:lnTo>
                  <a:pt x="701522" y="350761"/>
                </a:lnTo>
                <a:lnTo>
                  <a:pt x="698320" y="303163"/>
                </a:lnTo>
                <a:lnTo>
                  <a:pt x="688992" y="257513"/>
                </a:lnTo>
                <a:lnTo>
                  <a:pt x="673957" y="214226"/>
                </a:lnTo>
                <a:lnTo>
                  <a:pt x="653631" y="173722"/>
                </a:lnTo>
                <a:lnTo>
                  <a:pt x="628434" y="136419"/>
                </a:lnTo>
                <a:lnTo>
                  <a:pt x="598784" y="102733"/>
                </a:lnTo>
                <a:lnTo>
                  <a:pt x="565098" y="73083"/>
                </a:lnTo>
                <a:lnTo>
                  <a:pt x="527794" y="47887"/>
                </a:lnTo>
                <a:lnTo>
                  <a:pt x="487290" y="27563"/>
                </a:lnTo>
                <a:lnTo>
                  <a:pt x="444005" y="12529"/>
                </a:lnTo>
                <a:lnTo>
                  <a:pt x="398356" y="3201"/>
                </a:lnTo>
                <a:lnTo>
                  <a:pt x="350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9737" y="172821"/>
            <a:ext cx="130175" cy="307340"/>
          </a:xfrm>
          <a:custGeom>
            <a:avLst/>
            <a:gdLst/>
            <a:ahLst/>
            <a:cxnLst/>
            <a:rect l="l" t="t" r="r" b="b"/>
            <a:pathLst>
              <a:path w="130175" h="307340">
                <a:moveTo>
                  <a:pt x="109076" y="13538"/>
                </a:moveTo>
                <a:lnTo>
                  <a:pt x="71056" y="13538"/>
                </a:lnTo>
                <a:lnTo>
                  <a:pt x="84993" y="15384"/>
                </a:lnTo>
                <a:lnTo>
                  <a:pt x="92525" y="20008"/>
                </a:lnTo>
                <a:lnTo>
                  <a:pt x="95609" y="26043"/>
                </a:lnTo>
                <a:lnTo>
                  <a:pt x="96202" y="32118"/>
                </a:lnTo>
                <a:lnTo>
                  <a:pt x="88828" y="80602"/>
                </a:lnTo>
                <a:lnTo>
                  <a:pt x="72605" y="134781"/>
                </a:lnTo>
                <a:lnTo>
                  <a:pt x="56383" y="190052"/>
                </a:lnTo>
                <a:lnTo>
                  <a:pt x="49009" y="241807"/>
                </a:lnTo>
                <a:lnTo>
                  <a:pt x="51821" y="271096"/>
                </a:lnTo>
                <a:lnTo>
                  <a:pt x="58851" y="291387"/>
                </a:lnTo>
                <a:lnTo>
                  <a:pt x="67986" y="303188"/>
                </a:lnTo>
                <a:lnTo>
                  <a:pt x="77114" y="307009"/>
                </a:lnTo>
                <a:lnTo>
                  <a:pt x="84823" y="307009"/>
                </a:lnTo>
                <a:lnTo>
                  <a:pt x="92265" y="296837"/>
                </a:lnTo>
                <a:lnTo>
                  <a:pt x="90017" y="292099"/>
                </a:lnTo>
                <a:lnTo>
                  <a:pt x="83784" y="278440"/>
                </a:lnTo>
                <a:lnTo>
                  <a:pt x="80779" y="268406"/>
                </a:lnTo>
                <a:lnTo>
                  <a:pt x="80168" y="257065"/>
                </a:lnTo>
                <a:lnTo>
                  <a:pt x="81114" y="239483"/>
                </a:lnTo>
                <a:lnTo>
                  <a:pt x="88752" y="194965"/>
                </a:lnTo>
                <a:lnTo>
                  <a:pt x="122359" y="103781"/>
                </a:lnTo>
                <a:lnTo>
                  <a:pt x="129997" y="59448"/>
                </a:lnTo>
                <a:lnTo>
                  <a:pt x="125750" y="35527"/>
                </a:lnTo>
                <a:lnTo>
                  <a:pt x="113825" y="16717"/>
                </a:lnTo>
                <a:lnTo>
                  <a:pt x="109076" y="13538"/>
                </a:lnTo>
                <a:close/>
              </a:path>
              <a:path w="130175" h="307340">
                <a:moveTo>
                  <a:pt x="71831" y="0"/>
                </a:moveTo>
                <a:lnTo>
                  <a:pt x="48938" y="9891"/>
                </a:lnTo>
                <a:lnTo>
                  <a:pt x="25542" y="33286"/>
                </a:lnTo>
                <a:lnTo>
                  <a:pt x="7333" y="60768"/>
                </a:lnTo>
                <a:lnTo>
                  <a:pt x="0" y="82918"/>
                </a:lnTo>
                <a:lnTo>
                  <a:pt x="0" y="85115"/>
                </a:lnTo>
                <a:lnTo>
                  <a:pt x="495" y="87820"/>
                </a:lnTo>
                <a:lnTo>
                  <a:pt x="9156" y="87820"/>
                </a:lnTo>
                <a:lnTo>
                  <a:pt x="8872" y="85115"/>
                </a:lnTo>
                <a:lnTo>
                  <a:pt x="8775" y="82397"/>
                </a:lnTo>
                <a:lnTo>
                  <a:pt x="13901" y="69463"/>
                </a:lnTo>
                <a:lnTo>
                  <a:pt x="27633" y="46034"/>
                </a:lnTo>
                <a:lnTo>
                  <a:pt x="47507" y="23572"/>
                </a:lnTo>
                <a:lnTo>
                  <a:pt x="71056" y="13538"/>
                </a:lnTo>
                <a:lnTo>
                  <a:pt x="109076" y="13538"/>
                </a:lnTo>
                <a:lnTo>
                  <a:pt x="95444" y="4411"/>
                </a:lnTo>
                <a:lnTo>
                  <a:pt x="71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741" y="312950"/>
            <a:ext cx="78105" cy="167005"/>
          </a:xfrm>
          <a:custGeom>
            <a:avLst/>
            <a:gdLst/>
            <a:ahLst/>
            <a:cxnLst/>
            <a:rect l="l" t="t" r="r" b="b"/>
            <a:pathLst>
              <a:path w="78105" h="167004">
                <a:moveTo>
                  <a:pt x="29921" y="0"/>
                </a:moveTo>
                <a:lnTo>
                  <a:pt x="22504" y="0"/>
                </a:lnTo>
                <a:lnTo>
                  <a:pt x="19608" y="8242"/>
                </a:lnTo>
                <a:lnTo>
                  <a:pt x="16544" y="17109"/>
                </a:lnTo>
                <a:lnTo>
                  <a:pt x="9804" y="38939"/>
                </a:lnTo>
                <a:lnTo>
                  <a:pt x="3063" y="66572"/>
                </a:lnTo>
                <a:lnTo>
                  <a:pt x="0" y="92849"/>
                </a:lnTo>
                <a:lnTo>
                  <a:pt x="2458" y="119434"/>
                </a:lnTo>
                <a:lnTo>
                  <a:pt x="9801" y="143213"/>
                </a:lnTo>
                <a:lnTo>
                  <a:pt x="21977" y="160317"/>
                </a:lnTo>
                <a:lnTo>
                  <a:pt x="38938" y="166878"/>
                </a:lnTo>
                <a:lnTo>
                  <a:pt x="52026" y="166090"/>
                </a:lnTo>
                <a:lnTo>
                  <a:pt x="60445" y="160578"/>
                </a:lnTo>
                <a:lnTo>
                  <a:pt x="67845" y="145618"/>
                </a:lnTo>
                <a:lnTo>
                  <a:pt x="70206" y="138760"/>
                </a:lnTo>
                <a:lnTo>
                  <a:pt x="43840" y="138760"/>
                </a:lnTo>
                <a:lnTo>
                  <a:pt x="39252" y="136398"/>
                </a:lnTo>
                <a:lnTo>
                  <a:pt x="35386" y="130311"/>
                </a:lnTo>
                <a:lnTo>
                  <a:pt x="32719" y="122000"/>
                </a:lnTo>
                <a:lnTo>
                  <a:pt x="31724" y="112966"/>
                </a:lnTo>
                <a:lnTo>
                  <a:pt x="32111" y="89844"/>
                </a:lnTo>
                <a:lnTo>
                  <a:pt x="34820" y="73055"/>
                </a:lnTo>
                <a:lnTo>
                  <a:pt x="42172" y="54425"/>
                </a:lnTo>
                <a:lnTo>
                  <a:pt x="56489" y="25781"/>
                </a:lnTo>
                <a:lnTo>
                  <a:pt x="57306" y="21752"/>
                </a:lnTo>
                <a:lnTo>
                  <a:pt x="56454" y="12890"/>
                </a:lnTo>
                <a:lnTo>
                  <a:pt x="48977" y="4028"/>
                </a:lnTo>
                <a:lnTo>
                  <a:pt x="29921" y="0"/>
                </a:lnTo>
                <a:close/>
              </a:path>
              <a:path w="78105" h="167004">
                <a:moveTo>
                  <a:pt x="75311" y="95948"/>
                </a:moveTo>
                <a:lnTo>
                  <a:pt x="72824" y="102637"/>
                </a:lnTo>
                <a:lnTo>
                  <a:pt x="66057" y="117354"/>
                </a:lnTo>
                <a:lnTo>
                  <a:pt x="56049" y="132070"/>
                </a:lnTo>
                <a:lnTo>
                  <a:pt x="43840" y="138760"/>
                </a:lnTo>
                <a:lnTo>
                  <a:pt x="70206" y="138760"/>
                </a:lnTo>
                <a:lnTo>
                  <a:pt x="77876" y="116484"/>
                </a:lnTo>
                <a:lnTo>
                  <a:pt x="75311" y="959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736" y="318712"/>
            <a:ext cx="62230" cy="69850"/>
          </a:xfrm>
          <a:custGeom>
            <a:avLst/>
            <a:gdLst/>
            <a:ahLst/>
            <a:cxnLst/>
            <a:rect l="l" t="t" r="r" b="b"/>
            <a:pathLst>
              <a:path w="62230" h="69850">
                <a:moveTo>
                  <a:pt x="61836" y="0"/>
                </a:moveTo>
                <a:lnTo>
                  <a:pt x="52165" y="8047"/>
                </a:lnTo>
                <a:lnTo>
                  <a:pt x="42219" y="13554"/>
                </a:lnTo>
                <a:lnTo>
                  <a:pt x="32766" y="18398"/>
                </a:lnTo>
                <a:lnTo>
                  <a:pt x="24574" y="24460"/>
                </a:lnTo>
                <a:lnTo>
                  <a:pt x="12639" y="36351"/>
                </a:lnTo>
                <a:lnTo>
                  <a:pt x="5091" y="43789"/>
                </a:lnTo>
                <a:lnTo>
                  <a:pt x="0" y="48717"/>
                </a:lnTo>
                <a:lnTo>
                  <a:pt x="10591" y="69557"/>
                </a:lnTo>
                <a:lnTo>
                  <a:pt x="21087" y="52877"/>
                </a:lnTo>
                <a:lnTo>
                  <a:pt x="28648" y="43988"/>
                </a:lnTo>
                <a:lnTo>
                  <a:pt x="36927" y="39891"/>
                </a:lnTo>
                <a:lnTo>
                  <a:pt x="49580" y="37591"/>
                </a:lnTo>
                <a:lnTo>
                  <a:pt x="618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6417" y="301199"/>
            <a:ext cx="118110" cy="179070"/>
          </a:xfrm>
          <a:custGeom>
            <a:avLst/>
            <a:gdLst/>
            <a:ahLst/>
            <a:cxnLst/>
            <a:rect l="l" t="t" r="r" b="b"/>
            <a:pathLst>
              <a:path w="118110" h="179070">
                <a:moveTo>
                  <a:pt x="40233" y="25412"/>
                </a:moveTo>
                <a:lnTo>
                  <a:pt x="30475" y="34336"/>
                </a:lnTo>
                <a:lnTo>
                  <a:pt x="17030" y="57043"/>
                </a:lnTo>
                <a:lnTo>
                  <a:pt x="5129" y="87440"/>
                </a:lnTo>
                <a:lnTo>
                  <a:pt x="0" y="119430"/>
                </a:lnTo>
                <a:lnTo>
                  <a:pt x="1988" y="138474"/>
                </a:lnTo>
                <a:lnTo>
                  <a:pt x="8366" y="157733"/>
                </a:lnTo>
                <a:lnTo>
                  <a:pt x="19748" y="172641"/>
                </a:lnTo>
                <a:lnTo>
                  <a:pt x="36753" y="178625"/>
                </a:lnTo>
                <a:lnTo>
                  <a:pt x="66589" y="167931"/>
                </a:lnTo>
                <a:lnTo>
                  <a:pt x="83348" y="149999"/>
                </a:lnTo>
                <a:lnTo>
                  <a:pt x="35585" y="149999"/>
                </a:lnTo>
                <a:lnTo>
                  <a:pt x="31985" y="146871"/>
                </a:lnTo>
                <a:lnTo>
                  <a:pt x="29340" y="139423"/>
                </a:lnTo>
                <a:lnTo>
                  <a:pt x="27709" y="130561"/>
                </a:lnTo>
                <a:lnTo>
                  <a:pt x="27152" y="123189"/>
                </a:lnTo>
                <a:lnTo>
                  <a:pt x="30829" y="98947"/>
                </a:lnTo>
                <a:lnTo>
                  <a:pt x="38919" y="80116"/>
                </a:lnTo>
                <a:lnTo>
                  <a:pt x="47008" y="66816"/>
                </a:lnTo>
                <a:lnTo>
                  <a:pt x="50685" y="59169"/>
                </a:lnTo>
                <a:lnTo>
                  <a:pt x="50767" y="48097"/>
                </a:lnTo>
                <a:lnTo>
                  <a:pt x="50031" y="37137"/>
                </a:lnTo>
                <a:lnTo>
                  <a:pt x="47010" y="28754"/>
                </a:lnTo>
                <a:lnTo>
                  <a:pt x="40233" y="25412"/>
                </a:lnTo>
                <a:close/>
              </a:path>
              <a:path w="118110" h="179070">
                <a:moveTo>
                  <a:pt x="105764" y="16319"/>
                </a:moveTo>
                <a:lnTo>
                  <a:pt x="64808" y="16319"/>
                </a:lnTo>
                <a:lnTo>
                  <a:pt x="70897" y="18763"/>
                </a:lnTo>
                <a:lnTo>
                  <a:pt x="74550" y="25076"/>
                </a:lnTo>
                <a:lnTo>
                  <a:pt x="76329" y="33732"/>
                </a:lnTo>
                <a:lnTo>
                  <a:pt x="76796" y="43205"/>
                </a:lnTo>
                <a:lnTo>
                  <a:pt x="72100" y="83235"/>
                </a:lnTo>
                <a:lnTo>
                  <a:pt x="60839" y="117352"/>
                </a:lnTo>
                <a:lnTo>
                  <a:pt x="47253" y="141094"/>
                </a:lnTo>
                <a:lnTo>
                  <a:pt x="35585" y="149999"/>
                </a:lnTo>
                <a:lnTo>
                  <a:pt x="83348" y="149999"/>
                </a:lnTo>
                <a:lnTo>
                  <a:pt x="92616" y="140082"/>
                </a:lnTo>
                <a:lnTo>
                  <a:pt x="111025" y="101424"/>
                </a:lnTo>
                <a:lnTo>
                  <a:pt x="118008" y="58305"/>
                </a:lnTo>
                <a:lnTo>
                  <a:pt x="113169" y="26671"/>
                </a:lnTo>
                <a:lnTo>
                  <a:pt x="105764" y="16319"/>
                </a:lnTo>
                <a:close/>
              </a:path>
              <a:path w="118110" h="179070">
                <a:moveTo>
                  <a:pt x="64223" y="0"/>
                </a:moveTo>
                <a:lnTo>
                  <a:pt x="55714" y="0"/>
                </a:lnTo>
                <a:lnTo>
                  <a:pt x="47205" y="9029"/>
                </a:lnTo>
                <a:lnTo>
                  <a:pt x="47205" y="19100"/>
                </a:lnTo>
                <a:lnTo>
                  <a:pt x="53390" y="20586"/>
                </a:lnTo>
                <a:lnTo>
                  <a:pt x="57251" y="16319"/>
                </a:lnTo>
                <a:lnTo>
                  <a:pt x="105764" y="16319"/>
                </a:lnTo>
                <a:lnTo>
                  <a:pt x="100622" y="9131"/>
                </a:lnTo>
                <a:lnTo>
                  <a:pt x="83321" y="1602"/>
                </a:lnTo>
                <a:lnTo>
                  <a:pt x="6422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91" y="269119"/>
            <a:ext cx="102870" cy="139700"/>
          </a:xfrm>
          <a:custGeom>
            <a:avLst/>
            <a:gdLst/>
            <a:ahLst/>
            <a:cxnLst/>
            <a:rect l="l" t="t" r="r" b="b"/>
            <a:pathLst>
              <a:path w="102869" h="139700">
                <a:moveTo>
                  <a:pt x="76099" y="13411"/>
                </a:moveTo>
                <a:lnTo>
                  <a:pt x="51168" y="13411"/>
                </a:lnTo>
                <a:lnTo>
                  <a:pt x="52425" y="17157"/>
                </a:lnTo>
                <a:lnTo>
                  <a:pt x="52425" y="22961"/>
                </a:lnTo>
                <a:lnTo>
                  <a:pt x="47831" y="39775"/>
                </a:lnTo>
                <a:lnTo>
                  <a:pt x="37725" y="61079"/>
                </a:lnTo>
                <a:lnTo>
                  <a:pt x="27618" y="84085"/>
                </a:lnTo>
                <a:lnTo>
                  <a:pt x="23025" y="106006"/>
                </a:lnTo>
                <a:lnTo>
                  <a:pt x="24018" y="116818"/>
                </a:lnTo>
                <a:lnTo>
                  <a:pt x="27641" y="127774"/>
                </a:lnTo>
                <a:lnTo>
                  <a:pt x="34855" y="136264"/>
                </a:lnTo>
                <a:lnTo>
                  <a:pt x="46621" y="139674"/>
                </a:lnTo>
                <a:lnTo>
                  <a:pt x="67151" y="138731"/>
                </a:lnTo>
                <a:lnTo>
                  <a:pt x="79555" y="132129"/>
                </a:lnTo>
                <a:lnTo>
                  <a:pt x="88841" y="114208"/>
                </a:lnTo>
                <a:lnTo>
                  <a:pt x="88958" y="113842"/>
                </a:lnTo>
                <a:lnTo>
                  <a:pt x="60261" y="113842"/>
                </a:lnTo>
                <a:lnTo>
                  <a:pt x="59499" y="110439"/>
                </a:lnTo>
                <a:lnTo>
                  <a:pt x="59677" y="107657"/>
                </a:lnTo>
                <a:lnTo>
                  <a:pt x="64611" y="90244"/>
                </a:lnTo>
                <a:lnTo>
                  <a:pt x="74071" y="70046"/>
                </a:lnTo>
                <a:lnTo>
                  <a:pt x="83128" y="49382"/>
                </a:lnTo>
                <a:lnTo>
                  <a:pt x="86855" y="30568"/>
                </a:lnTo>
                <a:lnTo>
                  <a:pt x="83393" y="21549"/>
                </a:lnTo>
                <a:lnTo>
                  <a:pt x="76099" y="13411"/>
                </a:lnTo>
                <a:close/>
              </a:path>
              <a:path w="102869" h="139700">
                <a:moveTo>
                  <a:pt x="102336" y="62293"/>
                </a:moveTo>
                <a:lnTo>
                  <a:pt x="97848" y="70348"/>
                </a:lnTo>
                <a:lnTo>
                  <a:pt x="87021" y="88068"/>
                </a:lnTo>
                <a:lnTo>
                  <a:pt x="73816" y="105788"/>
                </a:lnTo>
                <a:lnTo>
                  <a:pt x="62191" y="113842"/>
                </a:lnTo>
                <a:lnTo>
                  <a:pt x="88958" y="113842"/>
                </a:lnTo>
                <a:lnTo>
                  <a:pt x="100012" y="79311"/>
                </a:lnTo>
                <a:lnTo>
                  <a:pt x="102336" y="62293"/>
                </a:lnTo>
                <a:close/>
              </a:path>
              <a:path w="102869" h="139700">
                <a:moveTo>
                  <a:pt x="45072" y="0"/>
                </a:moveTo>
                <a:lnTo>
                  <a:pt x="31589" y="4694"/>
                </a:lnTo>
                <a:lnTo>
                  <a:pt x="16811" y="16154"/>
                </a:lnTo>
                <a:lnTo>
                  <a:pt x="4895" y="30443"/>
                </a:lnTo>
                <a:lnTo>
                  <a:pt x="0" y="43624"/>
                </a:lnTo>
                <a:lnTo>
                  <a:pt x="0" y="46202"/>
                </a:lnTo>
                <a:lnTo>
                  <a:pt x="1257" y="51765"/>
                </a:lnTo>
                <a:lnTo>
                  <a:pt x="12001" y="51765"/>
                </a:lnTo>
                <a:lnTo>
                  <a:pt x="12573" y="47853"/>
                </a:lnTo>
                <a:lnTo>
                  <a:pt x="12573" y="44881"/>
                </a:lnTo>
                <a:lnTo>
                  <a:pt x="15159" y="34049"/>
                </a:lnTo>
                <a:lnTo>
                  <a:pt x="22231" y="23888"/>
                </a:lnTo>
                <a:lnTo>
                  <a:pt x="32761" y="16356"/>
                </a:lnTo>
                <a:lnTo>
                  <a:pt x="45720" y="13411"/>
                </a:lnTo>
                <a:lnTo>
                  <a:pt x="76099" y="13411"/>
                </a:lnTo>
                <a:lnTo>
                  <a:pt x="74398" y="11512"/>
                </a:lnTo>
                <a:lnTo>
                  <a:pt x="61186" y="3361"/>
                </a:lnTo>
                <a:lnTo>
                  <a:pt x="4507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878" y="327454"/>
            <a:ext cx="71120" cy="163195"/>
          </a:xfrm>
          <a:custGeom>
            <a:avLst/>
            <a:gdLst/>
            <a:ahLst/>
            <a:cxnLst/>
            <a:rect l="l" t="t" r="r" b="b"/>
            <a:pathLst>
              <a:path w="71119" h="163195">
                <a:moveTo>
                  <a:pt x="40233" y="0"/>
                </a:moveTo>
                <a:lnTo>
                  <a:pt x="32645" y="12660"/>
                </a:lnTo>
                <a:lnTo>
                  <a:pt x="18959" y="42989"/>
                </a:lnTo>
                <a:lnTo>
                  <a:pt x="5852" y="79509"/>
                </a:lnTo>
                <a:lnTo>
                  <a:pt x="0" y="110743"/>
                </a:lnTo>
                <a:lnTo>
                  <a:pt x="1774" y="128185"/>
                </a:lnTo>
                <a:lnTo>
                  <a:pt x="7140" y="145059"/>
                </a:lnTo>
                <a:lnTo>
                  <a:pt x="16159" y="157799"/>
                </a:lnTo>
                <a:lnTo>
                  <a:pt x="28892" y="162839"/>
                </a:lnTo>
                <a:lnTo>
                  <a:pt x="31548" y="160755"/>
                </a:lnTo>
                <a:lnTo>
                  <a:pt x="31102" y="154943"/>
                </a:lnTo>
                <a:lnTo>
                  <a:pt x="29446" y="146058"/>
                </a:lnTo>
                <a:lnTo>
                  <a:pt x="28473" y="134759"/>
                </a:lnTo>
                <a:lnTo>
                  <a:pt x="35067" y="104541"/>
                </a:lnTo>
                <a:lnTo>
                  <a:pt x="49574" y="70070"/>
                </a:lnTo>
                <a:lnTo>
                  <a:pt x="64081" y="41046"/>
                </a:lnTo>
                <a:lnTo>
                  <a:pt x="70675" y="27165"/>
                </a:lnTo>
                <a:lnTo>
                  <a:pt x="68349" y="17155"/>
                </a:lnTo>
                <a:lnTo>
                  <a:pt x="61936" y="8458"/>
                </a:lnTo>
                <a:lnTo>
                  <a:pt x="52282" y="2322"/>
                </a:lnTo>
                <a:lnTo>
                  <a:pt x="4023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2386" y="274801"/>
            <a:ext cx="110489" cy="204470"/>
          </a:xfrm>
          <a:custGeom>
            <a:avLst/>
            <a:gdLst/>
            <a:ahLst/>
            <a:cxnLst/>
            <a:rect l="l" t="t" r="r" b="b"/>
            <a:pathLst>
              <a:path w="110489" h="204470">
                <a:moveTo>
                  <a:pt x="71014" y="7759"/>
                </a:moveTo>
                <a:lnTo>
                  <a:pt x="55245" y="7759"/>
                </a:lnTo>
                <a:lnTo>
                  <a:pt x="60845" y="8064"/>
                </a:lnTo>
                <a:lnTo>
                  <a:pt x="61049" y="11663"/>
                </a:lnTo>
                <a:lnTo>
                  <a:pt x="61160" y="15994"/>
                </a:lnTo>
                <a:lnTo>
                  <a:pt x="61010" y="18707"/>
                </a:lnTo>
                <a:lnTo>
                  <a:pt x="51338" y="40571"/>
                </a:lnTo>
                <a:lnTo>
                  <a:pt x="31200" y="67557"/>
                </a:lnTo>
                <a:lnTo>
                  <a:pt x="10715" y="100935"/>
                </a:lnTo>
                <a:lnTo>
                  <a:pt x="0" y="141973"/>
                </a:lnTo>
                <a:lnTo>
                  <a:pt x="2209" y="164223"/>
                </a:lnTo>
                <a:lnTo>
                  <a:pt x="2318" y="165138"/>
                </a:lnTo>
                <a:lnTo>
                  <a:pt x="10944" y="184551"/>
                </a:lnTo>
                <a:lnTo>
                  <a:pt x="24645" y="198217"/>
                </a:lnTo>
                <a:lnTo>
                  <a:pt x="42100" y="203936"/>
                </a:lnTo>
                <a:lnTo>
                  <a:pt x="68763" y="199313"/>
                </a:lnTo>
                <a:lnTo>
                  <a:pt x="89968" y="185026"/>
                </a:lnTo>
                <a:lnTo>
                  <a:pt x="92536" y="181444"/>
                </a:lnTo>
                <a:lnTo>
                  <a:pt x="42252" y="181444"/>
                </a:lnTo>
                <a:lnTo>
                  <a:pt x="28409" y="180682"/>
                </a:lnTo>
                <a:lnTo>
                  <a:pt x="29342" y="168528"/>
                </a:lnTo>
                <a:lnTo>
                  <a:pt x="29578" y="164223"/>
                </a:lnTo>
                <a:lnTo>
                  <a:pt x="40396" y="122714"/>
                </a:lnTo>
                <a:lnTo>
                  <a:pt x="42762" y="118871"/>
                </a:lnTo>
                <a:lnTo>
                  <a:pt x="35941" y="118871"/>
                </a:lnTo>
                <a:lnTo>
                  <a:pt x="38227" y="115046"/>
                </a:lnTo>
                <a:lnTo>
                  <a:pt x="44869" y="106718"/>
                </a:lnTo>
                <a:lnTo>
                  <a:pt x="54972" y="99039"/>
                </a:lnTo>
                <a:lnTo>
                  <a:pt x="61058" y="89155"/>
                </a:lnTo>
                <a:lnTo>
                  <a:pt x="81391" y="61637"/>
                </a:lnTo>
                <a:lnTo>
                  <a:pt x="91224" y="38252"/>
                </a:lnTo>
                <a:lnTo>
                  <a:pt x="87942" y="27998"/>
                </a:lnTo>
                <a:lnTo>
                  <a:pt x="79194" y="15501"/>
                </a:lnTo>
                <a:lnTo>
                  <a:pt x="71014" y="7759"/>
                </a:lnTo>
                <a:close/>
              </a:path>
              <a:path w="110489" h="204470">
                <a:moveTo>
                  <a:pt x="97879" y="108272"/>
                </a:moveTo>
                <a:lnTo>
                  <a:pt x="56356" y="108272"/>
                </a:lnTo>
                <a:lnTo>
                  <a:pt x="67703" y="108699"/>
                </a:lnTo>
                <a:lnTo>
                  <a:pt x="75665" y="112176"/>
                </a:lnTo>
                <a:lnTo>
                  <a:pt x="80332" y="119497"/>
                </a:lnTo>
                <a:lnTo>
                  <a:pt x="82482" y="127594"/>
                </a:lnTo>
                <a:lnTo>
                  <a:pt x="82892" y="133400"/>
                </a:lnTo>
                <a:lnTo>
                  <a:pt x="77771" y="153198"/>
                </a:lnTo>
                <a:lnTo>
                  <a:pt x="67030" y="168528"/>
                </a:lnTo>
                <a:lnTo>
                  <a:pt x="54060" y="178306"/>
                </a:lnTo>
                <a:lnTo>
                  <a:pt x="42252" y="181444"/>
                </a:lnTo>
                <a:lnTo>
                  <a:pt x="92536" y="181444"/>
                </a:lnTo>
                <a:lnTo>
                  <a:pt x="104231" y="165138"/>
                </a:lnTo>
                <a:lnTo>
                  <a:pt x="110070" y="143713"/>
                </a:lnTo>
                <a:lnTo>
                  <a:pt x="106244" y="118947"/>
                </a:lnTo>
                <a:lnTo>
                  <a:pt x="97879" y="108272"/>
                </a:lnTo>
                <a:close/>
              </a:path>
              <a:path w="110489" h="204470">
                <a:moveTo>
                  <a:pt x="54972" y="99039"/>
                </a:moveTo>
                <a:lnTo>
                  <a:pt x="44869" y="106718"/>
                </a:lnTo>
                <a:lnTo>
                  <a:pt x="38227" y="115046"/>
                </a:lnTo>
                <a:lnTo>
                  <a:pt x="35941" y="118871"/>
                </a:lnTo>
                <a:lnTo>
                  <a:pt x="43452" y="112405"/>
                </a:lnTo>
                <a:lnTo>
                  <a:pt x="48443" y="109644"/>
                </a:lnTo>
                <a:lnTo>
                  <a:pt x="54972" y="99039"/>
                </a:lnTo>
                <a:close/>
              </a:path>
              <a:path w="110489" h="204470">
                <a:moveTo>
                  <a:pt x="48443" y="109644"/>
                </a:moveTo>
                <a:lnTo>
                  <a:pt x="43452" y="112405"/>
                </a:lnTo>
                <a:lnTo>
                  <a:pt x="35941" y="118871"/>
                </a:lnTo>
                <a:lnTo>
                  <a:pt x="42762" y="118871"/>
                </a:lnTo>
                <a:lnTo>
                  <a:pt x="48443" y="109644"/>
                </a:lnTo>
                <a:close/>
              </a:path>
              <a:path w="110489" h="204470">
                <a:moveTo>
                  <a:pt x="69913" y="95440"/>
                </a:moveTo>
                <a:lnTo>
                  <a:pt x="55539" y="98608"/>
                </a:lnTo>
                <a:lnTo>
                  <a:pt x="54972" y="99039"/>
                </a:lnTo>
                <a:lnTo>
                  <a:pt x="48443" y="109644"/>
                </a:lnTo>
                <a:lnTo>
                  <a:pt x="49264" y="109189"/>
                </a:lnTo>
                <a:lnTo>
                  <a:pt x="56356" y="108272"/>
                </a:lnTo>
                <a:lnTo>
                  <a:pt x="97879" y="108272"/>
                </a:lnTo>
                <a:lnTo>
                  <a:pt x="94854" y="104413"/>
                </a:lnTo>
                <a:lnTo>
                  <a:pt x="81033" y="97460"/>
                </a:lnTo>
                <a:lnTo>
                  <a:pt x="69913" y="95440"/>
                </a:lnTo>
                <a:close/>
              </a:path>
              <a:path w="110489" h="204470">
                <a:moveTo>
                  <a:pt x="57010" y="0"/>
                </a:moveTo>
                <a:lnTo>
                  <a:pt x="21501" y="21120"/>
                </a:lnTo>
                <a:lnTo>
                  <a:pt x="21399" y="22428"/>
                </a:lnTo>
                <a:lnTo>
                  <a:pt x="21805" y="24853"/>
                </a:lnTo>
                <a:lnTo>
                  <a:pt x="27965" y="25184"/>
                </a:lnTo>
                <a:lnTo>
                  <a:pt x="28805" y="22428"/>
                </a:lnTo>
                <a:lnTo>
                  <a:pt x="28943" y="20777"/>
                </a:lnTo>
                <a:lnTo>
                  <a:pt x="31524" y="15994"/>
                </a:lnTo>
                <a:lnTo>
                  <a:pt x="37760" y="11663"/>
                </a:lnTo>
                <a:lnTo>
                  <a:pt x="46163" y="8634"/>
                </a:lnTo>
                <a:lnTo>
                  <a:pt x="55245" y="7759"/>
                </a:lnTo>
                <a:lnTo>
                  <a:pt x="71014" y="7759"/>
                </a:lnTo>
                <a:lnTo>
                  <a:pt x="67906" y="4817"/>
                </a:lnTo>
                <a:lnTo>
                  <a:pt x="570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1459" y="589880"/>
            <a:ext cx="487045" cy="83820"/>
          </a:xfrm>
          <a:custGeom>
            <a:avLst/>
            <a:gdLst/>
            <a:ahLst/>
            <a:cxnLst/>
            <a:rect l="l" t="t" r="r" b="b"/>
            <a:pathLst>
              <a:path w="487044" h="83820">
                <a:moveTo>
                  <a:pt x="479023" y="41465"/>
                </a:moveTo>
                <a:lnTo>
                  <a:pt x="394158" y="41465"/>
                </a:lnTo>
                <a:lnTo>
                  <a:pt x="437540" y="44538"/>
                </a:lnTo>
                <a:lnTo>
                  <a:pt x="460938" y="53141"/>
                </a:lnTo>
                <a:lnTo>
                  <a:pt x="470482" y="66352"/>
                </a:lnTo>
                <a:lnTo>
                  <a:pt x="472302" y="83248"/>
                </a:lnTo>
                <a:lnTo>
                  <a:pt x="474546" y="82021"/>
                </a:lnTo>
                <a:lnTo>
                  <a:pt x="479483" y="78220"/>
                </a:lnTo>
                <a:lnTo>
                  <a:pt x="484421" y="71670"/>
                </a:lnTo>
                <a:lnTo>
                  <a:pt x="486665" y="62191"/>
                </a:lnTo>
                <a:lnTo>
                  <a:pt x="483278" y="45985"/>
                </a:lnTo>
                <a:lnTo>
                  <a:pt x="479023" y="41465"/>
                </a:lnTo>
                <a:close/>
              </a:path>
              <a:path w="487044" h="83820">
                <a:moveTo>
                  <a:pt x="21483" y="43040"/>
                </a:moveTo>
                <a:lnTo>
                  <a:pt x="39566" y="62311"/>
                </a:lnTo>
                <a:lnTo>
                  <a:pt x="81942" y="73850"/>
                </a:lnTo>
                <a:lnTo>
                  <a:pt x="142727" y="71451"/>
                </a:lnTo>
                <a:lnTo>
                  <a:pt x="192673" y="65454"/>
                </a:lnTo>
                <a:lnTo>
                  <a:pt x="282065" y="49861"/>
                </a:lnTo>
                <a:lnTo>
                  <a:pt x="311139" y="46405"/>
                </a:lnTo>
                <a:lnTo>
                  <a:pt x="91213" y="46405"/>
                </a:lnTo>
                <a:lnTo>
                  <a:pt x="35862" y="45680"/>
                </a:lnTo>
                <a:lnTo>
                  <a:pt x="21483" y="43040"/>
                </a:lnTo>
                <a:close/>
              </a:path>
              <a:path w="487044" h="83820">
                <a:moveTo>
                  <a:pt x="378233" y="14020"/>
                </a:moveTo>
                <a:lnTo>
                  <a:pt x="319859" y="16419"/>
                </a:lnTo>
                <a:lnTo>
                  <a:pt x="271173" y="22416"/>
                </a:lnTo>
                <a:lnTo>
                  <a:pt x="186445" y="38009"/>
                </a:lnTo>
                <a:lnTo>
                  <a:pt x="142194" y="44006"/>
                </a:lnTo>
                <a:lnTo>
                  <a:pt x="91213" y="46405"/>
                </a:lnTo>
                <a:lnTo>
                  <a:pt x="311139" y="46405"/>
                </a:lnTo>
                <a:lnTo>
                  <a:pt x="332521" y="43864"/>
                </a:lnTo>
                <a:lnTo>
                  <a:pt x="394158" y="41465"/>
                </a:lnTo>
                <a:lnTo>
                  <a:pt x="479023" y="41465"/>
                </a:lnTo>
                <a:lnTo>
                  <a:pt x="468596" y="30391"/>
                </a:lnTo>
                <a:lnTo>
                  <a:pt x="435841" y="18654"/>
                </a:lnTo>
                <a:lnTo>
                  <a:pt x="378233" y="14020"/>
                </a:lnTo>
                <a:close/>
              </a:path>
              <a:path w="487044" h="83820">
                <a:moveTo>
                  <a:pt x="2935" y="0"/>
                </a:moveTo>
                <a:lnTo>
                  <a:pt x="0" y="26828"/>
                </a:lnTo>
                <a:lnTo>
                  <a:pt x="8217" y="40605"/>
                </a:lnTo>
                <a:lnTo>
                  <a:pt x="21483" y="43040"/>
                </a:lnTo>
                <a:lnTo>
                  <a:pt x="15745" y="36925"/>
                </a:lnTo>
                <a:lnTo>
                  <a:pt x="5270" y="11539"/>
                </a:lnTo>
                <a:lnTo>
                  <a:pt x="293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2497" y="50462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4">
                <a:moveTo>
                  <a:pt x="12255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54025"/>
                </a:lnTo>
                <a:lnTo>
                  <a:pt x="16040" y="46901"/>
                </a:lnTo>
                <a:lnTo>
                  <a:pt x="28295" y="46901"/>
                </a:lnTo>
                <a:lnTo>
                  <a:pt x="23507" y="34759"/>
                </a:lnTo>
                <a:lnTo>
                  <a:pt x="23887" y="33985"/>
                </a:lnTo>
                <a:lnTo>
                  <a:pt x="12255" y="33985"/>
                </a:lnTo>
                <a:lnTo>
                  <a:pt x="12255" y="0"/>
                </a:lnTo>
                <a:close/>
              </a:path>
              <a:path w="40639" h="78104">
                <a:moveTo>
                  <a:pt x="28295" y="46901"/>
                </a:moveTo>
                <a:lnTo>
                  <a:pt x="16040" y="46901"/>
                </a:lnTo>
                <a:lnTo>
                  <a:pt x="27965" y="77977"/>
                </a:lnTo>
                <a:lnTo>
                  <a:pt x="40551" y="77977"/>
                </a:lnTo>
                <a:lnTo>
                  <a:pt x="28295" y="46901"/>
                </a:lnTo>
                <a:close/>
              </a:path>
              <a:path w="40639" h="78104">
                <a:moveTo>
                  <a:pt x="40551" y="0"/>
                </a:moveTo>
                <a:lnTo>
                  <a:pt x="28295" y="0"/>
                </a:lnTo>
                <a:lnTo>
                  <a:pt x="12255" y="33985"/>
                </a:lnTo>
                <a:lnTo>
                  <a:pt x="23887" y="33985"/>
                </a:lnTo>
                <a:lnTo>
                  <a:pt x="4055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99" y="504629"/>
            <a:ext cx="43180" cy="78105"/>
          </a:xfrm>
          <a:custGeom>
            <a:avLst/>
            <a:gdLst/>
            <a:ahLst/>
            <a:cxnLst/>
            <a:rect l="l" t="t" r="r" b="b"/>
            <a:pathLst>
              <a:path w="43180" h="78104">
                <a:moveTo>
                  <a:pt x="30403" y="0"/>
                </a:moveTo>
                <a:lnTo>
                  <a:pt x="12471" y="0"/>
                </a:lnTo>
                <a:lnTo>
                  <a:pt x="0" y="77977"/>
                </a:lnTo>
                <a:lnTo>
                  <a:pt x="11252" y="77977"/>
                </a:lnTo>
                <a:lnTo>
                  <a:pt x="13360" y="63830"/>
                </a:lnTo>
                <a:lnTo>
                  <a:pt x="40622" y="63830"/>
                </a:lnTo>
                <a:lnTo>
                  <a:pt x="38929" y="53251"/>
                </a:lnTo>
                <a:lnTo>
                  <a:pt x="14922" y="53251"/>
                </a:lnTo>
                <a:lnTo>
                  <a:pt x="20828" y="13817"/>
                </a:lnTo>
                <a:lnTo>
                  <a:pt x="32615" y="13817"/>
                </a:lnTo>
                <a:lnTo>
                  <a:pt x="30403" y="0"/>
                </a:lnTo>
                <a:close/>
              </a:path>
              <a:path w="43180" h="78104">
                <a:moveTo>
                  <a:pt x="40622" y="63830"/>
                </a:moveTo>
                <a:lnTo>
                  <a:pt x="28409" y="63830"/>
                </a:lnTo>
                <a:lnTo>
                  <a:pt x="30518" y="77977"/>
                </a:lnTo>
                <a:lnTo>
                  <a:pt x="42887" y="77977"/>
                </a:lnTo>
                <a:lnTo>
                  <a:pt x="40622" y="63830"/>
                </a:lnTo>
                <a:close/>
              </a:path>
              <a:path w="43180" h="78104">
                <a:moveTo>
                  <a:pt x="32615" y="13817"/>
                </a:moveTo>
                <a:lnTo>
                  <a:pt x="20828" y="13817"/>
                </a:lnTo>
                <a:lnTo>
                  <a:pt x="26733" y="53251"/>
                </a:lnTo>
                <a:lnTo>
                  <a:pt x="38929" y="53251"/>
                </a:lnTo>
                <a:lnTo>
                  <a:pt x="32615" y="1381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972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2" y="47422"/>
                </a:lnTo>
                <a:lnTo>
                  <a:pt x="31780" y="43721"/>
                </a:lnTo>
                <a:lnTo>
                  <a:pt x="35189" y="37679"/>
                </a:lnTo>
                <a:lnTo>
                  <a:pt x="3520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209" y="11137"/>
                </a:lnTo>
                <a:lnTo>
                  <a:pt x="35189" y="10994"/>
                </a:lnTo>
                <a:lnTo>
                  <a:pt x="31780" y="4956"/>
                </a:lnTo>
                <a:lnTo>
                  <a:pt x="26072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209" y="11137"/>
                </a:moveTo>
                <a:lnTo>
                  <a:pt x="21945" y="11137"/>
                </a:lnTo>
                <a:lnTo>
                  <a:pt x="24066" y="12915"/>
                </a:lnTo>
                <a:lnTo>
                  <a:pt x="24066" y="35763"/>
                </a:lnTo>
                <a:lnTo>
                  <a:pt x="21945" y="37541"/>
                </a:lnTo>
                <a:lnTo>
                  <a:pt x="35208" y="37541"/>
                </a:lnTo>
                <a:lnTo>
                  <a:pt x="36322" y="29400"/>
                </a:lnTo>
                <a:lnTo>
                  <a:pt x="36322" y="19265"/>
                </a:lnTo>
                <a:lnTo>
                  <a:pt x="35209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5979" y="504629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1"/>
                </a:lnTo>
                <a:lnTo>
                  <a:pt x="35189" y="66983"/>
                </a:lnTo>
                <a:lnTo>
                  <a:pt x="35209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8" y="40436"/>
                </a:lnTo>
                <a:lnTo>
                  <a:pt x="35189" y="40298"/>
                </a:lnTo>
                <a:lnTo>
                  <a:pt x="31780" y="34256"/>
                </a:lnTo>
                <a:lnTo>
                  <a:pt x="26072" y="30555"/>
                </a:lnTo>
                <a:lnTo>
                  <a:pt x="18046" y="29298"/>
                </a:lnTo>
                <a:lnTo>
                  <a:pt x="12255" y="29298"/>
                </a:lnTo>
                <a:lnTo>
                  <a:pt x="12255" y="0"/>
                </a:lnTo>
                <a:close/>
              </a:path>
              <a:path w="36830" h="78104">
                <a:moveTo>
                  <a:pt x="35208" y="40436"/>
                </a:moveTo>
                <a:lnTo>
                  <a:pt x="21945" y="40436"/>
                </a:lnTo>
                <a:lnTo>
                  <a:pt x="24066" y="42227"/>
                </a:lnTo>
                <a:lnTo>
                  <a:pt x="24066" y="65062"/>
                </a:lnTo>
                <a:lnTo>
                  <a:pt x="21945" y="66840"/>
                </a:lnTo>
                <a:lnTo>
                  <a:pt x="35209" y="66840"/>
                </a:lnTo>
                <a:lnTo>
                  <a:pt x="36321" y="58712"/>
                </a:lnTo>
                <a:lnTo>
                  <a:pt x="36321" y="48577"/>
                </a:lnTo>
                <a:lnTo>
                  <a:pt x="35208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9662" y="504638"/>
            <a:ext cx="33655" cy="78105"/>
          </a:xfrm>
          <a:custGeom>
            <a:avLst/>
            <a:gdLst/>
            <a:ahLst/>
            <a:cxnLst/>
            <a:rect l="l" t="t" r="r" b="b"/>
            <a:pathLst>
              <a:path w="33655" h="78104">
                <a:moveTo>
                  <a:pt x="33426" y="0"/>
                </a:moveTo>
                <a:lnTo>
                  <a:pt x="0" y="0"/>
                </a:lnTo>
                <a:lnTo>
                  <a:pt x="0" y="77977"/>
                </a:lnTo>
                <a:lnTo>
                  <a:pt x="33426" y="77977"/>
                </a:lnTo>
                <a:lnTo>
                  <a:pt x="33426" y="66827"/>
                </a:lnTo>
                <a:lnTo>
                  <a:pt x="12255" y="66827"/>
                </a:lnTo>
                <a:lnTo>
                  <a:pt x="12255" y="43992"/>
                </a:lnTo>
                <a:lnTo>
                  <a:pt x="29070" y="43992"/>
                </a:lnTo>
                <a:lnTo>
                  <a:pt x="29070" y="32854"/>
                </a:lnTo>
                <a:lnTo>
                  <a:pt x="12255" y="32854"/>
                </a:lnTo>
                <a:lnTo>
                  <a:pt x="12255" y="11137"/>
                </a:lnTo>
                <a:lnTo>
                  <a:pt x="33426" y="11137"/>
                </a:lnTo>
                <a:lnTo>
                  <a:pt x="334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668" y="504633"/>
            <a:ext cx="36830" cy="78105"/>
          </a:xfrm>
          <a:custGeom>
            <a:avLst/>
            <a:gdLst/>
            <a:ahLst/>
            <a:cxnLst/>
            <a:rect l="l" t="t" r="r" b="b"/>
            <a:pathLst>
              <a:path w="36830" h="78104">
                <a:moveTo>
                  <a:pt x="18046" y="0"/>
                </a:moveTo>
                <a:lnTo>
                  <a:pt x="0" y="0"/>
                </a:lnTo>
                <a:lnTo>
                  <a:pt x="0" y="77977"/>
                </a:lnTo>
                <a:lnTo>
                  <a:pt x="12255" y="77977"/>
                </a:lnTo>
                <a:lnTo>
                  <a:pt x="12255" y="48679"/>
                </a:lnTo>
                <a:lnTo>
                  <a:pt x="18046" y="48679"/>
                </a:lnTo>
                <a:lnTo>
                  <a:pt x="26070" y="47422"/>
                </a:lnTo>
                <a:lnTo>
                  <a:pt x="31773" y="43721"/>
                </a:lnTo>
                <a:lnTo>
                  <a:pt x="35179" y="37679"/>
                </a:lnTo>
                <a:lnTo>
                  <a:pt x="35198" y="37541"/>
                </a:lnTo>
                <a:lnTo>
                  <a:pt x="12255" y="37541"/>
                </a:lnTo>
                <a:lnTo>
                  <a:pt x="12255" y="11137"/>
                </a:lnTo>
                <a:lnTo>
                  <a:pt x="35198" y="11137"/>
                </a:lnTo>
                <a:lnTo>
                  <a:pt x="35179" y="10994"/>
                </a:lnTo>
                <a:lnTo>
                  <a:pt x="31773" y="4956"/>
                </a:lnTo>
                <a:lnTo>
                  <a:pt x="26070" y="1256"/>
                </a:lnTo>
                <a:lnTo>
                  <a:pt x="18046" y="0"/>
                </a:lnTo>
                <a:close/>
              </a:path>
              <a:path w="36830" h="78104">
                <a:moveTo>
                  <a:pt x="35198" y="11137"/>
                </a:moveTo>
                <a:lnTo>
                  <a:pt x="21945" y="11137"/>
                </a:lnTo>
                <a:lnTo>
                  <a:pt x="24053" y="12915"/>
                </a:lnTo>
                <a:lnTo>
                  <a:pt x="24053" y="35763"/>
                </a:lnTo>
                <a:lnTo>
                  <a:pt x="21945" y="37541"/>
                </a:lnTo>
                <a:lnTo>
                  <a:pt x="35198" y="37541"/>
                </a:lnTo>
                <a:lnTo>
                  <a:pt x="36309" y="29400"/>
                </a:lnTo>
                <a:lnTo>
                  <a:pt x="36309" y="19265"/>
                </a:lnTo>
                <a:lnTo>
                  <a:pt x="35198" y="111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2673" y="504634"/>
            <a:ext cx="55880" cy="78105"/>
          </a:xfrm>
          <a:custGeom>
            <a:avLst/>
            <a:gdLst/>
            <a:ahLst/>
            <a:cxnLst/>
            <a:rect l="l" t="t" r="r" b="b"/>
            <a:pathLst>
              <a:path w="55880" h="78104">
                <a:moveTo>
                  <a:pt x="55587" y="0"/>
                </a:moveTo>
                <a:lnTo>
                  <a:pt x="43345" y="0"/>
                </a:lnTo>
                <a:lnTo>
                  <a:pt x="43345" y="77977"/>
                </a:lnTo>
                <a:lnTo>
                  <a:pt x="55587" y="77977"/>
                </a:lnTo>
                <a:lnTo>
                  <a:pt x="55587" y="0"/>
                </a:lnTo>
                <a:close/>
              </a:path>
              <a:path w="55880" h="78104">
                <a:moveTo>
                  <a:pt x="12255" y="0"/>
                </a:moveTo>
                <a:lnTo>
                  <a:pt x="0" y="0"/>
                </a:lnTo>
                <a:lnTo>
                  <a:pt x="0" y="77978"/>
                </a:lnTo>
                <a:lnTo>
                  <a:pt x="18046" y="77978"/>
                </a:lnTo>
                <a:lnTo>
                  <a:pt x="26072" y="76721"/>
                </a:lnTo>
                <a:lnTo>
                  <a:pt x="31780" y="73020"/>
                </a:lnTo>
                <a:lnTo>
                  <a:pt x="35189" y="66978"/>
                </a:lnTo>
                <a:lnTo>
                  <a:pt x="35208" y="66840"/>
                </a:lnTo>
                <a:lnTo>
                  <a:pt x="12255" y="66840"/>
                </a:lnTo>
                <a:lnTo>
                  <a:pt x="12255" y="40436"/>
                </a:lnTo>
                <a:lnTo>
                  <a:pt x="35209" y="40436"/>
                </a:lnTo>
                <a:lnTo>
                  <a:pt x="35189" y="40291"/>
                </a:lnTo>
                <a:lnTo>
                  <a:pt x="31780" y="34248"/>
                </a:lnTo>
                <a:lnTo>
                  <a:pt x="26072" y="30544"/>
                </a:lnTo>
                <a:lnTo>
                  <a:pt x="18046" y="29286"/>
                </a:lnTo>
                <a:lnTo>
                  <a:pt x="12255" y="29286"/>
                </a:lnTo>
                <a:lnTo>
                  <a:pt x="12255" y="0"/>
                </a:lnTo>
                <a:close/>
              </a:path>
              <a:path w="55880" h="78104">
                <a:moveTo>
                  <a:pt x="35209" y="40436"/>
                </a:moveTo>
                <a:lnTo>
                  <a:pt x="21945" y="40436"/>
                </a:lnTo>
                <a:lnTo>
                  <a:pt x="24066" y="42214"/>
                </a:lnTo>
                <a:lnTo>
                  <a:pt x="24066" y="65049"/>
                </a:lnTo>
                <a:lnTo>
                  <a:pt x="21945" y="66840"/>
                </a:lnTo>
                <a:lnTo>
                  <a:pt x="35208" y="66840"/>
                </a:lnTo>
                <a:lnTo>
                  <a:pt x="36321" y="58699"/>
                </a:lnTo>
                <a:lnTo>
                  <a:pt x="36321" y="48564"/>
                </a:lnTo>
                <a:lnTo>
                  <a:pt x="35209" y="4043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203164" y="1852599"/>
            <a:ext cx="9573671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25" indent="-431800">
              <a:lnSpc>
                <a:spcPct val="100000"/>
              </a:lnSpc>
              <a:buChar char="•"/>
              <a:tabLst>
                <a:tab pos="772160" algn="l"/>
                <a:tab pos="772795" algn="l"/>
                <a:tab pos="1845945" algn="l"/>
              </a:tabLst>
            </a:pPr>
            <a:r>
              <a:rPr lang="en-US" sz="2800" spc="5" dirty="0" smtClean="0">
                <a:latin typeface="+mn-lt"/>
              </a:rPr>
              <a:t>2</a:t>
            </a:r>
            <a:r>
              <a:rPr sz="2800" spc="5" smtClean="0">
                <a:latin typeface="+mn-lt"/>
              </a:rPr>
              <a:t/>
            </a:r>
            <a:r>
              <a:rPr sz="2800" spc="15" dirty="0">
                <a:latin typeface="+mn-lt"/>
              </a:rPr>
              <a:t>000	</a:t>
            </a:r>
            <a:r>
              <a:rPr sz="2800" spc="5" dirty="0">
                <a:latin typeface="+mn-lt"/>
              </a:rPr>
              <a:t>участников </a:t>
            </a:r>
            <a:r>
              <a:rPr sz="2800" dirty="0">
                <a:latin typeface="+mn-lt"/>
              </a:rPr>
              <a:t>очного</a:t>
            </a:r>
            <a:r>
              <a:rPr sz="2800" spc="-45" dirty="0">
                <a:latin typeface="+mn-lt"/>
              </a:rPr>
              <a:t/>
            </a:r>
            <a:r>
              <a:rPr sz="2800" spc="5" dirty="0">
                <a:latin typeface="+mn-lt"/>
              </a:rPr>
              <a:t>этапа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lang="en-US" sz="2800" spc="15" dirty="0" smtClean="0">
                <a:latin typeface="+mn-lt"/>
              </a:rPr>
              <a:t>7</a:t>
            </a:r>
            <a:r>
              <a:rPr sz="2800" spc="15" smtClean="0">
                <a:latin typeface="+mn-lt"/>
              </a:rPr>
              <a:t>0 </a:t>
            </a:r>
            <a:r>
              <a:rPr sz="2800" spc="15" dirty="0">
                <a:latin typeface="+mn-lt"/>
              </a:rPr>
              <a:t>000 </a:t>
            </a:r>
            <a:r>
              <a:rPr sz="2800" spc="10" dirty="0">
                <a:latin typeface="+mn-lt"/>
              </a:rPr>
              <a:t>заочных </a:t>
            </a:r>
            <a:r>
              <a:rPr sz="2800" spc="5" dirty="0">
                <a:latin typeface="+mn-lt"/>
              </a:rPr>
              <a:t>участников </a:t>
            </a:r>
            <a:r>
              <a:rPr sz="2800" spc="10" dirty="0">
                <a:latin typeface="+mn-lt"/>
              </a:rPr>
              <a:t>в группах социальных </a:t>
            </a:r>
            <a:r>
              <a:rPr sz="2800" dirty="0">
                <a:latin typeface="+mn-lt"/>
              </a:rPr>
              <a:t>сетей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sz="2800" spc="5" smtClean="0">
                <a:latin typeface="+mn-lt"/>
              </a:rPr>
              <a:t>Продвижение </a:t>
            </a:r>
            <a:r>
              <a:rPr sz="2800" spc="10" dirty="0">
                <a:latin typeface="+mn-lt"/>
              </a:rPr>
              <a:t>бренда</a:t>
            </a:r>
            <a:r>
              <a:rPr sz="2800" spc="15" dirty="0">
                <a:latin typeface="+mn-lt"/>
              </a:rPr>
              <a:t/>
            </a:r>
            <a:r>
              <a:rPr sz="2800" spc="-5" dirty="0">
                <a:latin typeface="+mn-lt"/>
              </a:rPr>
              <a:t>работодателя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sz="2800" spc="10" dirty="0">
                <a:latin typeface="+mn-lt"/>
              </a:rPr>
              <a:t>Анонсирование</a:t>
            </a:r>
            <a:r>
              <a:rPr sz="2800" spc="-5" dirty="0">
                <a:latin typeface="+mn-lt"/>
              </a:rPr>
              <a:t/>
            </a:r>
            <a:r>
              <a:rPr sz="2800" spc="10" dirty="0">
                <a:latin typeface="+mn-lt"/>
              </a:rPr>
              <a:t>вакансий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sz="2800" spc="10" dirty="0">
                <a:latin typeface="+mn-lt"/>
              </a:rPr>
              <a:t>Создание баз </a:t>
            </a:r>
            <a:r>
              <a:rPr sz="2800" spc="15" dirty="0">
                <a:latin typeface="+mn-lt"/>
              </a:rPr>
              <a:t>данных </a:t>
            </a:r>
            <a:r>
              <a:rPr sz="2800" spc="-5" dirty="0">
                <a:latin typeface="+mn-lt"/>
              </a:rPr>
              <a:t>молодых</a:t>
            </a:r>
            <a:r>
              <a:rPr sz="2800" spc="-25" dirty="0">
                <a:latin typeface="+mn-lt"/>
              </a:rPr>
              <a:t/>
            </a:r>
            <a:r>
              <a:rPr sz="2800" spc="5" dirty="0">
                <a:latin typeface="+mn-lt"/>
              </a:rPr>
              <a:t>кандидатов</a:t>
            </a:r>
          </a:p>
          <a:p>
            <a:pPr marL="771525" indent="-431800">
              <a:lnSpc>
                <a:spcPct val="100000"/>
              </a:lnSpc>
              <a:spcBef>
                <a:spcPts val="890"/>
              </a:spcBef>
              <a:buChar char="•"/>
              <a:tabLst>
                <a:tab pos="772160" algn="l"/>
                <a:tab pos="772795" algn="l"/>
              </a:tabLst>
            </a:pPr>
            <a:r>
              <a:rPr sz="2800" spc="10">
                <a:latin typeface="+mn-lt"/>
              </a:rPr>
              <a:t>Привлечение </a:t>
            </a:r>
            <a:r>
              <a:rPr lang="ru-RU" sz="2800" spc="10" dirty="0" smtClean="0">
                <a:latin typeface="+mn-lt"/>
              </a:rPr>
              <a:t>студентов </a:t>
            </a:r>
            <a:r>
              <a:rPr sz="2800" spc="10" smtClean="0">
                <a:latin typeface="+mn-lt"/>
              </a:rPr>
              <a:t>на </a:t>
            </a:r>
            <a:r>
              <a:rPr sz="2800" spc="10" dirty="0">
                <a:latin typeface="+mn-lt"/>
              </a:rPr>
              <a:t>стажировку </a:t>
            </a:r>
            <a:r>
              <a:rPr sz="2800" spc="10">
                <a:latin typeface="+mn-lt"/>
              </a:rPr>
              <a:t>и</a:t>
            </a:r>
            <a:r>
              <a:rPr sz="2800" spc="-10">
                <a:latin typeface="+mn-lt"/>
              </a:rPr>
              <a:t/>
            </a:r>
            <a:r>
              <a:rPr sz="2800" spc="10" smtClean="0">
                <a:latin typeface="+mn-lt"/>
              </a:rPr>
              <a:t>практику</a:t>
            </a:r>
            <a:endParaRPr lang="en-US" sz="2800" spc="10" dirty="0" smtClean="0">
              <a:latin typeface="+mn-l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177669" y="1024029"/>
            <a:ext cx="753644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+mn-lt"/>
              </a:rPr>
              <a:t>ВОЗМОЖНОСТИ ДЛЯ</a:t>
            </a:r>
            <a:r>
              <a:rPr spc="-100" dirty="0">
                <a:latin typeface="+mn-lt"/>
              </a:rPr>
              <a:t/>
            </a:r>
            <a:r>
              <a:rPr dirty="0">
                <a:latin typeface="+mn-lt"/>
              </a:rPr>
              <a:t>КОМПАНИИ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3824" y="2995607"/>
            <a:ext cx="2585719" cy="14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</a:pPr>
            <a:endParaRPr dirty="0">
              <a:cs typeface="PF Bulletin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solidFill>
                  <a:srgbClr val="231F20"/>
                </a:solidFill>
                <a:cs typeface="PF Bulletin Sans Pro"/>
              </a:rPr>
              <a:t>Губанов</a:t>
            </a:r>
            <a:r>
              <a:rPr sz="2000" b="1" spc="-95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2000" b="1" spc="5" dirty="0">
                <a:solidFill>
                  <a:srgbClr val="231F20"/>
                </a:solidFill>
                <a:cs typeface="PF Bulletin Sans Pro"/>
              </a:rPr>
              <a:t>Иван</a:t>
            </a:r>
            <a:endParaRPr sz="2000" b="1" dirty="0">
              <a:cs typeface="PF Bulletin Sans Pr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spc="5" dirty="0">
                <a:solidFill>
                  <a:srgbClr val="231F20"/>
                </a:solidFill>
                <a:cs typeface="PF Bulletin Sans Pro"/>
              </a:rPr>
              <a:t>+7 (912)</a:t>
            </a:r>
            <a:r>
              <a:rPr sz="2000" b="1" spc="-85" dirty="0">
                <a:solidFill>
                  <a:srgbClr val="231F20"/>
                </a:solidFill>
                <a:cs typeface="PF Bulletin Sans Pro"/>
              </a:rPr>
              <a:t/>
            </a:r>
            <a:r>
              <a:rPr sz="2000" b="1" spc="5" dirty="0">
                <a:solidFill>
                  <a:srgbClr val="231F20"/>
                </a:solidFill>
                <a:cs typeface="PF Bulletin Sans Pro"/>
              </a:rPr>
              <a:t>2766422</a:t>
            </a:r>
            <a:endParaRPr sz="2000" b="1" dirty="0">
              <a:cs typeface="PF Bulletin Sans Pr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2000" dirty="0" smtClean="0">
                <a:hlinkClick r:id="rId2"/>
              </a:rPr>
              <a:t>i.a.gubanov@urfu.ru</a:t>
            </a:r>
            <a:r>
              <a:rPr lang="ru-RU" sz="2000" dirty="0" smtClean="0"/>
              <a:t/>
            </a:r>
            <a:endParaRPr sz="2000" dirty="0">
              <a:cs typeface="PF Bulletin Sans Pro"/>
            </a:endParaRPr>
          </a:p>
        </p:txBody>
      </p:sp>
      <p:sp>
        <p:nvSpPr>
          <p:cNvPr id="3" name="object 3"/>
          <p:cNvSpPr txBox="1"/>
          <p:nvPr/>
        </p:nvSpPr>
        <p:spPr>
          <a:xfrm rot="21000000">
            <a:off x="31194" y="1723490"/>
            <a:ext cx="10141093" cy="1246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15"/>
              </a:lnSpc>
            </a:pPr>
            <a:r>
              <a:rPr sz="9800" b="1" i="1" spc="5" dirty="0">
                <a:latin typeface="PF Bulletin Sans Pro Black"/>
                <a:cs typeface="PF Bulletin Sans Pro Black"/>
              </a:rPr>
              <a:t>НЕСКУЧНОЙ</a:t>
            </a:r>
            <a:r>
              <a:rPr sz="9800" b="1" i="1" spc="-180" dirty="0">
                <a:latin typeface="PF Bulletin Sans Pro Black"/>
                <a:cs typeface="PF Bulletin Sans Pro Black"/>
              </a:rPr>
              <a:t/>
            </a:r>
            <a:r>
              <a:rPr sz="14700" b="1" i="1" spc="15" baseline="3968" dirty="0">
                <a:latin typeface="PF Bulletin Sans Pro Black"/>
                <a:cs typeface="PF Bulletin Sans Pro Black"/>
              </a:rPr>
              <a:t>НОЧИ</a:t>
            </a:r>
            <a:endParaRPr sz="14700" baseline="3968">
              <a:latin typeface="PF Bulletin Sans Pro Black"/>
              <a:cs typeface="PF Bulletin Sans Pro Black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7704154" y="3281359"/>
            <a:ext cx="2728595" cy="120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95" dirty="0" smtClean="0">
                <a:solidFill>
                  <a:srgbClr val="231F20"/>
                </a:solidFill>
                <a:cs typeface="PF Bulletin Sans Pro"/>
              </a:rPr>
              <a:t>Сафронов</a:t>
            </a:r>
            <a:r>
              <a:rPr sz="2000" b="1" spc="-95" smtClean="0">
                <a:solidFill>
                  <a:srgbClr val="231F20"/>
                </a:solidFill>
                <a:cs typeface="PF Bulletin Sans Pro"/>
              </a:rPr>
              <a:t/>
            </a:r>
            <a:r>
              <a:rPr lang="ru-RU" sz="2000" b="1" spc="5" dirty="0" smtClean="0">
                <a:solidFill>
                  <a:srgbClr val="231F20"/>
                </a:solidFill>
                <a:cs typeface="PF Bulletin Sans Pro"/>
              </a:rPr>
              <a:t>Владислав</a:t>
            </a:r>
            <a:endParaRPr sz="2000" b="1" dirty="0">
              <a:cs typeface="PF Bulletin Sans Pr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b="1" spc="5" dirty="0">
                <a:solidFill>
                  <a:srgbClr val="231F20"/>
                </a:solidFill>
                <a:cs typeface="PF Bulletin Sans Pro"/>
              </a:rPr>
              <a:t>+7 (912</a:t>
            </a:r>
            <a:r>
              <a:rPr sz="2000" b="1" spc="5">
                <a:solidFill>
                  <a:srgbClr val="231F20"/>
                </a:solidFill>
                <a:cs typeface="PF Bulletin Sans Pro"/>
              </a:rPr>
              <a:t>)</a:t>
            </a:r>
            <a:r>
              <a:rPr sz="2000" b="1" spc="-85">
                <a:solidFill>
                  <a:srgbClr val="231F20"/>
                </a:solidFill>
                <a:cs typeface="PF Bulletin Sans Pro"/>
              </a:rPr>
              <a:t/>
            </a:r>
            <a:r>
              <a:rPr sz="2000" b="1" spc="5" smtClean="0">
                <a:solidFill>
                  <a:srgbClr val="231F20"/>
                </a:solidFill>
                <a:cs typeface="PF Bulletin Sans Pro"/>
              </a:rPr>
              <a:t>27</a:t>
            </a:r>
            <a:r>
              <a:rPr lang="ru-RU" sz="2000" b="1" spc="5" dirty="0" smtClean="0">
                <a:solidFill>
                  <a:srgbClr val="231F20"/>
                </a:solidFill>
                <a:cs typeface="PF Bulletin Sans Pro"/>
              </a:rPr>
              <a:t>17919</a:t>
            </a:r>
            <a:endParaRPr sz="2000" b="1" dirty="0">
              <a:cs typeface="PF Bulletin Sans Pr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2000" dirty="0" smtClean="0">
                <a:hlinkClick r:id="rId2"/>
              </a:rPr>
              <a:t>safronov6301@gmail.ru</a:t>
            </a:r>
            <a:r>
              <a:rPr lang="ru-RU" sz="2000" dirty="0" smtClean="0"/>
              <a:t/>
            </a:r>
            <a:endParaRPr sz="2000" dirty="0">
              <a:cs typeface="PF Bulletin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273</Words>
  <Application>Microsoft Office PowerPoint</Application>
  <PresentationFormat>Произвольный</PresentationFormat>
  <Paragraphs>70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Ночь карьеры в УрФУ –  успешная альтернатива традиционным ярмаркам вакансий</vt:lpstr>
      <vt:lpstr>О НАС</vt:lpstr>
      <vt:lpstr>Мероприятия «Ночи карьеры в УрФУ»</vt:lpstr>
      <vt:lpstr>Assessment-сессия</vt:lpstr>
      <vt:lpstr>ВЫСТАВКА РАБОТОДАТЕЛЕЙ</vt:lpstr>
      <vt:lpstr>ПРОВЕДЕНИЕ МАСТЕР-КЛАССОВ</vt:lpstr>
      <vt:lpstr>КАНАЛЫ ПРОДВИЖЕНИЯ</vt:lpstr>
      <vt:lpstr>ВОЗМОЖНОСТИ ДЛЯ КОМПАНИИ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Ночь карьеры – альтернатива традиционным  дням карьеры и ярмаркам вакансий</dc:title>
  <dc:creator>Ксюха</dc:creator>
  <cp:lastModifiedBy>Ксюха</cp:lastModifiedBy>
  <cp:revision>67</cp:revision>
  <dcterms:created xsi:type="dcterms:W3CDTF">2017-02-22T02:03:30Z</dcterms:created>
  <dcterms:modified xsi:type="dcterms:W3CDTF">2017-09-04T13:30:09Z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2017-02-22T00:00:00Z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2017-02-21T00:00:00Z</vt:filetime>
  </property>
</Properties>
</file>