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71" r:id="rId2"/>
    <p:sldId id="272" r:id="rId3"/>
    <p:sldId id="273" r:id="rId4"/>
    <p:sldId id="270" r:id="rId5"/>
    <p:sldId id="274" r:id="rId6"/>
    <p:sldId id="277" r:id="rId7"/>
    <p:sldId id="276" r:id="rId8"/>
    <p:sldId id="278" r:id="rId9"/>
    <p:sldId id="279" r:id="rId10"/>
    <p:sldId id="281" r:id="rId11"/>
    <p:sldId id="280" r:id="rId12"/>
    <p:sldId id="282" r:id="rId13"/>
    <p:sldId id="283" r:id="rId14"/>
    <p:sldId id="284" r:id="rId15"/>
    <p:sldId id="285" r:id="rId16"/>
    <p:sldId id="286" r:id="rId17"/>
    <p:sldId id="287" r:id="rId18"/>
    <p:sldId id="296" r:id="rId19"/>
    <p:sldId id="288" r:id="rId20"/>
    <p:sldId id="289" r:id="rId21"/>
    <p:sldId id="290" r:id="rId22"/>
    <p:sldId id="291" r:id="rId23"/>
    <p:sldId id="295" r:id="rId24"/>
    <p:sldId id="292" r:id="rId25"/>
    <p:sldId id="293" r:id="rId26"/>
    <p:sldId id="294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C1E2"/>
    <a:srgbClr val="FE5808"/>
    <a:srgbClr val="FFCAAF"/>
    <a:srgbClr val="FFE0D1"/>
    <a:srgbClr val="FE7D3C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50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5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4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72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20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3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169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8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110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93959"/>
      </p:ext>
    </p:extLst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2/26/2018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3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jpeg"/><Relationship Id="rId7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jpeg"/><Relationship Id="rId7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7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.jpeg"/><Relationship Id="rId7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11" Type="http://schemas.openxmlformats.org/officeDocument/2006/relationships/image" Target="../media/image12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1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2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23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4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5.xml.rels><?xml version="1.0" encoding="UTF-8" standalone="yes"?>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11" Type="http://schemas.openxmlformats.org/officeDocument/2006/relationships/image" Target="../media/image70.jpg"/><Relationship Id="rId5" Type="http://schemas.openxmlformats.org/officeDocument/2006/relationships/image" Target="../media/image65.jpeg"/><Relationship Id="rId10" Type="http://schemas.openxmlformats.org/officeDocument/2006/relationships/image" Target="../media/image69.jpg"/><Relationship Id="rId4" Type="http://schemas.openxmlformats.org/officeDocument/2006/relationships/image" Target="../media/image64.jpeg"/><Relationship Id="rId9" Type="http://schemas.openxmlformats.org/officeDocument/2006/relationships/image" Target="../media/image68.jpeg"/></Relationships>
</file>

<file path=ppt/slides/_rels/slide26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2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7.xml.rels><?xml version="1.0" encoding="UTF-8" standalone="yes"?>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jpeg"/></Relationships>
</file>

<file path=ppt/slides/_rels/slide8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506" y="3625538"/>
            <a:ext cx="6624981" cy="2500473"/>
          </a:xfrm>
        </p:spPr>
        <p:txBody>
          <a:bodyPr>
            <a:normAutofit fontScale="90000"/>
          </a:bodyPr>
          <a:lstStyle/>
          <a:p>
            <a:r>
              <a:rPr lang="ru-RU" sz="7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НОЧЬ КАРЬЕРЫ</a:t>
            </a:r>
            <a:br>
              <a:rPr lang="ru-RU" sz="72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sz="36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ТвГУ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2419933"/>
            <a:ext cx="10795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НОЧЬ КАРЬЕРЫ: </a:t>
            </a:r>
          </a:p>
          <a:p>
            <a:pPr algn="ctr"/>
            <a:r>
              <a:rPr lang="ru-RU" sz="3400" dirty="0">
                <a:ln w="3175" cmpd="sng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новые веяния в проведении ярмарки вакансий. Привлечение спонсоров</a:t>
            </a:r>
            <a:endParaRPr lang="ru-RU" sz="3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10910" y="249938"/>
            <a:ext cx="5283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ФГБОУ ВО «Тверской государственный университет»</a:t>
            </a:r>
          </a:p>
          <a:p>
            <a:pPr algn="ctr"/>
            <a:r>
              <a:rPr lang="ru-RU" sz="12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Региональный центр содействия трудоустройству выпускников</a:t>
            </a:r>
            <a:endParaRPr lang="ru-RU" sz="1200" dirty="0">
              <a:solidFill>
                <a:srgbClr val="57C1E2"/>
              </a:solidFill>
            </a:endParaRPr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4353"/>
          <a:stretch/>
        </p:blipFill>
        <p:spPr bwMode="auto">
          <a:xfrm>
            <a:off x="4293359" y="846704"/>
            <a:ext cx="3518921" cy="72428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99506" y="6152131"/>
            <a:ext cx="53367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Спикер: </a:t>
            </a:r>
            <a:r>
              <a:rPr lang="ru-RU" sz="14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Ольга Быстрова</a:t>
            </a:r>
          </a:p>
          <a:p>
            <a:r>
              <a:rPr lang="ru-RU" sz="14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Директор Молодежной биржи труда при РЦСТВ ТвГУ</a:t>
            </a:r>
            <a:endParaRPr lang="ru-RU" sz="1400" dirty="0">
              <a:solidFill>
                <a:srgbClr val="57C1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806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61218" y="67667"/>
            <a:ext cx="405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МАСТЕР-КЛАССЫ </a:t>
            </a:r>
          </a:p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 РАБОТОДАТЕЛЕЙ</a:t>
            </a:r>
            <a:endParaRPr lang="ru-RU" sz="1200" dirty="0">
              <a:solidFill>
                <a:srgbClr val="FE5808"/>
              </a:solidFill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88500" y="529332"/>
            <a:ext cx="2620552" cy="41974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3562" y="2081217"/>
            <a:ext cx="2165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Актуальные темы</a:t>
            </a:r>
            <a:endParaRPr lang="ru-RU" sz="1600" dirty="0">
              <a:ln w="3175" cmpd="sng">
                <a:noFill/>
              </a:ln>
              <a:solidFill>
                <a:srgbClr val="FE5808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908" y="2835691"/>
            <a:ext cx="2165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Время: </a:t>
            </a:r>
          </a:p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20-40 минут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8747" y="3848112"/>
            <a:ext cx="23148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Предварительная запись через </a:t>
            </a:r>
            <a:r>
              <a:rPr lang="en-US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Google</a:t>
            </a:r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Формы </a:t>
            </a:r>
          </a:p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 </a:t>
            </a:r>
          </a:p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свободный вход в день мероприятия</a:t>
            </a:r>
          </a:p>
          <a:p>
            <a:pPr lvl="0" algn="ctr"/>
            <a:endParaRPr lang="ru-RU" sz="16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510049" y="2676698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29512" y="3507971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95217" y="5461462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https://pp.userapi.com/c637624/v637624975/3d4ec/pWA5XO-e6f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447" y="1184899"/>
            <a:ext cx="3098832" cy="20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637624/v637624975/3d514/UOlMsJicro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448" y="1177500"/>
            <a:ext cx="3109927" cy="207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27178" t="10130" r="26095" b="4557"/>
          <a:stretch/>
        </p:blipFill>
        <p:spPr>
          <a:xfrm>
            <a:off x="2824872" y="3309379"/>
            <a:ext cx="3350029" cy="344056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154" name="Picture 10" descr="https://pp.userapi.com/c637622/v637622975/446c2/32ZV_G4Etq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23" y="3322258"/>
            <a:ext cx="3835417" cy="344056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53561" y="5712419"/>
            <a:ext cx="2165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VK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95216" y="6079375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pp.userapi.com/c836621/v836621734/30215/t_NYpNiS4wY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544" y="1184899"/>
            <a:ext cx="3097171" cy="20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21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40877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ТРЕНИНГ ОТ РАБОТОДАТЕЛЯ</a:t>
            </a:r>
            <a:endParaRPr lang="ru-RU" sz="1200" dirty="0">
              <a:solidFill>
                <a:srgbClr val="FE5808"/>
              </a:solidFill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68651" y="405672"/>
            <a:ext cx="2620552" cy="41974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908" y="2835691"/>
            <a:ext cx="2165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Время: </a:t>
            </a:r>
          </a:p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 час 30 минут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8747" y="3848112"/>
            <a:ext cx="23148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Предварительная запись через </a:t>
            </a:r>
            <a:r>
              <a:rPr lang="en-US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Google</a:t>
            </a:r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Формы </a:t>
            </a:r>
          </a:p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 </a:t>
            </a:r>
          </a:p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свободный вход в день мероприятия</a:t>
            </a:r>
          </a:p>
          <a:p>
            <a:pPr lvl="0" algn="ctr"/>
            <a:endParaRPr lang="ru-RU" sz="16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29512" y="3507971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95217" y="5461462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53561" y="5712419"/>
            <a:ext cx="2165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VK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95216" y="6079375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58211" y="1959224"/>
            <a:ext cx="2555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Профессиональный тренер</a:t>
            </a:r>
          </a:p>
          <a:p>
            <a:pPr lvl="0" algn="ctr"/>
            <a:endParaRPr lang="ru-RU" sz="1600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95216" y="2579716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6" name="Picture 12" descr="https://pp.userapi.com/c637622/v637622975/446b8/n895Dnb9F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169" y="3773032"/>
            <a:ext cx="3059184" cy="263994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pp.userapi.com/c637624/v637624975/3d7c6/DJLyss0c4e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71" y="1597884"/>
            <a:ext cx="2944920" cy="196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pp.userapi.com/c637624/v637624975/3d7da/y3iXMrY0Se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62" y="1606333"/>
            <a:ext cx="2932249" cy="195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https://pp.userapi.com/c637624/v637624975/3d7e4/3yXQf9n8L2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582" y="1597884"/>
            <a:ext cx="2941207" cy="196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s://pp.userapi.com/c637624/v637624975/3d6d6/NIx64vPuf3Q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68" y="3750777"/>
            <a:ext cx="2976567" cy="198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https://pp.userapi.com/c637624/v637624975/3d6c2/9k89_8tXqZ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08" y="3760153"/>
            <a:ext cx="2948446" cy="19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489102" y="825419"/>
            <a:ext cx="1903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СЕРТИФИКАТ</a:t>
            </a: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2593570" y="1178647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786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40877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ВИКТОРИНА ОТ РАБОТОДАТЕЛЯ</a:t>
            </a:r>
            <a:endParaRPr lang="ru-RU" sz="1200" dirty="0">
              <a:solidFill>
                <a:srgbClr val="FE5808"/>
              </a:solidFill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68651" y="405672"/>
            <a:ext cx="2620552" cy="41974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908" y="2835691"/>
            <a:ext cx="2165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Время: </a:t>
            </a:r>
          </a:p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 час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8747" y="3848112"/>
            <a:ext cx="23148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Предварительная запись через </a:t>
            </a:r>
            <a:r>
              <a:rPr lang="en-US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Google</a:t>
            </a:r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Формы </a:t>
            </a:r>
          </a:p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 </a:t>
            </a:r>
          </a:p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свободный вход в день мероприятия</a:t>
            </a:r>
          </a:p>
          <a:p>
            <a:pPr lvl="0" algn="ctr"/>
            <a:endParaRPr lang="ru-RU" sz="16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29512" y="3507971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95217" y="5461462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53561" y="5712419"/>
            <a:ext cx="2165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VK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495216" y="6079375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58211" y="1959224"/>
            <a:ext cx="2555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Профессиональные вопросы</a:t>
            </a:r>
          </a:p>
          <a:p>
            <a:pPr lvl="0" algn="ctr"/>
            <a:endParaRPr lang="ru-RU" sz="1600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95216" y="2579716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9196330" y="4136355"/>
            <a:ext cx="2165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Призы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pic>
        <p:nvPicPr>
          <p:cNvPr id="8194" name="Picture 2" descr="https://pp.userapi.com/c637623/v637623975/41881/WKskPkMfZJ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51" y="1959224"/>
            <a:ext cx="4578342" cy="38218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9196330" y="2844778"/>
            <a:ext cx="2165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Работа в командах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9285317" y="3492981"/>
            <a:ext cx="1828800" cy="1499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9285316" y="4499956"/>
            <a:ext cx="1828801" cy="14991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51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ЭКСПРЕСС-ИНТЕРВЬЮ</a:t>
            </a:r>
          </a:p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ОТ РАБОТОДАТЕЛЯ</a:t>
            </a:r>
            <a:endParaRPr lang="ru-RU" sz="1200" dirty="0">
              <a:solidFill>
                <a:srgbClr val="FE5808"/>
              </a:solidFill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68651" y="588091"/>
            <a:ext cx="2620552" cy="41974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41054" y="3569538"/>
            <a:ext cx="2390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Время: </a:t>
            </a:r>
          </a:p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 течение 3 часов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78743" y="4630206"/>
            <a:ext cx="2314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Запись </a:t>
            </a:r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 стенде компании</a:t>
            </a:r>
          </a:p>
          <a:p>
            <a:pPr lvl="0" algn="ctr"/>
            <a:endParaRPr lang="ru-RU" sz="16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95216" y="5307241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95215" y="4211169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58206" y="2016428"/>
            <a:ext cx="25558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Реальное собеседование с техническим специалистом</a:t>
            </a:r>
          </a:p>
          <a:p>
            <a:pPr lvl="0" algn="ctr"/>
            <a:endParaRPr lang="ru-RU" sz="1600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495216" y="3161607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https://pp.userapi.com/c637624/v637624975/3d492/LobMk01qZt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80" y="3748780"/>
            <a:ext cx="3480011" cy="23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637624/v637624975/3d4a6/KDMCNW22TL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80" y="1276148"/>
            <a:ext cx="3463662" cy="230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pp.userapi.com/c637624/v637624975/3d6e0/jRORCPYScr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67" y="3748780"/>
            <a:ext cx="3480012" cy="232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836621/v836621734/3026f/U_VsAi8c_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67" y="1276148"/>
            <a:ext cx="3465036" cy="23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НОВЫЕ ЗНАНИЯ.</a:t>
            </a:r>
          </a:p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ТРУДОУСТРОЙСТВО</a:t>
            </a:r>
            <a:endParaRPr lang="ru-RU" sz="1200" dirty="0">
              <a:solidFill>
                <a:srgbClr val="57C1E2"/>
              </a:solidFill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93590" y="590338"/>
            <a:ext cx="2620552" cy="419747"/>
          </a:xfrm>
          <a:prstGeom prst="rect">
            <a:avLst/>
          </a:prstGeom>
          <a:noFill/>
        </p:spPr>
      </p:pic>
      <p:pic>
        <p:nvPicPr>
          <p:cNvPr id="3074" name="Picture 2" descr="https://pp.userapi.com/c637623/v637623975/42629/wDdlxVw2oQ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45" y="1877677"/>
            <a:ext cx="5541608" cy="462594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637624/v637624975/3da78/J78aQxFaDM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831" y="3514293"/>
            <a:ext cx="4490096" cy="29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65831" y="2036965"/>
            <a:ext cx="43272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🔎  </a:t>
            </a:r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 компании 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🔎  </a:t>
            </a:r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 условиях приема на работу </a:t>
            </a: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🔎  </a:t>
            </a:r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 условиях работы, </a:t>
            </a:r>
          </a:p>
          <a:p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корпоративной культуре и др.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84207" y="1159602"/>
            <a:ext cx="38512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Работодатель расскажет:</a:t>
            </a:r>
            <a:endParaRPr lang="ru-RU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29199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25428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НОВЫЕ ЗНАНИЯ.</a:t>
            </a:r>
          </a:p>
          <a:p>
            <a:pPr algn="ctr"/>
            <a:r>
              <a:rPr lang="ru-RU" sz="12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РАЗВЛЕЧЕНИЯ</a:t>
            </a:r>
            <a:endParaRPr lang="ru-RU" sz="1200" dirty="0">
              <a:solidFill>
                <a:srgbClr val="57C1E2"/>
              </a:solidFill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93590" y="590338"/>
            <a:ext cx="2620552" cy="419747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3799599" y="1474121"/>
            <a:ext cx="33250" cy="5195455"/>
          </a:xfrm>
          <a:prstGeom prst="line">
            <a:avLst/>
          </a:prstGeom>
          <a:ln>
            <a:solidFill>
              <a:srgbClr val="57C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8174183" y="1474121"/>
            <a:ext cx="33250" cy="5195455"/>
          </a:xfrm>
          <a:prstGeom prst="line">
            <a:avLst/>
          </a:prstGeom>
          <a:ln>
            <a:solidFill>
              <a:srgbClr val="57C1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05662" y="1848580"/>
            <a:ext cx="2819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ИГРОТЕКА</a:t>
            </a: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от спонсора</a:t>
            </a:r>
          </a:p>
          <a:p>
            <a:pPr lvl="0" algn="ctr"/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32748" y="717697"/>
            <a:ext cx="2555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КВЕСТ</a:t>
            </a: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от спонсора</a:t>
            </a:r>
          </a:p>
          <a:p>
            <a:pPr lvl="0" algn="ctr"/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381318" y="1859472"/>
            <a:ext cx="3232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КВН</a:t>
            </a: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выступление команд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02484" y="963918"/>
            <a:ext cx="26164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Изучение рынка труда</a:t>
            </a:r>
          </a:p>
        </p:txBody>
      </p:sp>
      <p:pic>
        <p:nvPicPr>
          <p:cNvPr id="4098" name="Picture 2" descr="https://pp.userapi.com/c637624/v637624975/3d488/pjD_bJZPK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76" y="4577540"/>
            <a:ext cx="3234820" cy="215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637624/v637624975/3d726/-klrNPgxTF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72" y="2140967"/>
            <a:ext cx="1605680" cy="240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pp.userapi.com/c639325/v639325902/781c9/j164kJvop1M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94" b="8313"/>
          <a:stretch/>
        </p:blipFill>
        <p:spPr bwMode="auto">
          <a:xfrm>
            <a:off x="8827471" y="2305420"/>
            <a:ext cx="2361460" cy="323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30900" t="16198" r="30379" b="5867"/>
          <a:stretch/>
        </p:blipFill>
        <p:spPr>
          <a:xfrm>
            <a:off x="3875786" y="1386444"/>
            <a:ext cx="4241029" cy="47852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30793" t="18563" r="30234" b="73164"/>
          <a:stretch/>
        </p:blipFill>
        <p:spPr>
          <a:xfrm>
            <a:off x="3867247" y="6171688"/>
            <a:ext cx="4263999" cy="50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8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48975" y="2864912"/>
            <a:ext cx="66355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ЯРМАРКА ВАКАНСИЙ. </a:t>
            </a: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НАБОР РАБОТОДАТЕЛЕЙ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3755310" y="2150017"/>
            <a:ext cx="4463206" cy="714895"/>
          </a:xfrm>
          <a:prstGeom prst="rect">
            <a:avLst/>
          </a:prstGeom>
          <a:noFill/>
        </p:spPr>
      </p:pic>
      <p:pic>
        <p:nvPicPr>
          <p:cNvPr id="1026" name="Picture 2" descr="http://eurasiaforum.ru/sites/default/files/ploshchad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43" y="3867576"/>
            <a:ext cx="1194262" cy="11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37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25428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ЯРМАРКА ВАКАНСИЙ. </a:t>
            </a:r>
          </a:p>
          <a:p>
            <a:pPr algn="ctr"/>
            <a:r>
              <a:rPr lang="ru-RU" sz="1200" b="1" dirty="0">
                <a:ln w="3175" cmpd="sng">
                  <a:noFill/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НАБОР РАБОТОДАТЕЛЕЙ</a:t>
            </a:r>
            <a:endParaRPr lang="ru-RU" sz="1200" dirty="0"/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93590" y="590338"/>
            <a:ext cx="2620552" cy="419747"/>
          </a:xfrm>
          <a:prstGeom prst="rect">
            <a:avLst/>
          </a:prstGeom>
          <a:noFill/>
        </p:spPr>
      </p:pic>
      <p:pic>
        <p:nvPicPr>
          <p:cNvPr id="2050" name="Picture 2" descr="https://pp.userapi.com/c637624/v637624975/3d3ca/3uPCjLyjh0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050" y="1069663"/>
            <a:ext cx="3709039" cy="247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637624/v637624975/3d3de/50x8KUgxR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451" y="3609342"/>
            <a:ext cx="3712638" cy="24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66255" y="1947976"/>
            <a:ext cx="3773977" cy="980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КОЛИЧЕСТВО РАБОТОДАТЕЛЕЙ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ограничено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66254" y="3052388"/>
            <a:ext cx="3773977" cy="9809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ИНФОРМАЦИОННОЕ ПИСЬМО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ЗАЯВКА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участие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2656" y="4156800"/>
            <a:ext cx="3773977" cy="980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ОФИЦИАЛЬНЫЕ ПИСЬМА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государственные структуры от имени ректора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878907" y="1947976"/>
            <a:ext cx="3773977" cy="980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ЗАОЧНОЕ УЧАСТИЕ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(в основном государственные структуры)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878907" y="3052388"/>
            <a:ext cx="3773977" cy="9809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МАСТЕР-КЛАСС ДЛЯ РАБОТОДАТЕЛЕЙ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(презентация)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878907" y="4156800"/>
            <a:ext cx="3773977" cy="9809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ИНТЕРАКТИВ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работодателей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2656" y="5261212"/>
            <a:ext cx="3773977" cy="9809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ОБЗВОН-НАПОМИНАНИЕ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 волны)</a:t>
            </a:r>
          </a:p>
        </p:txBody>
      </p:sp>
      <p:pic>
        <p:nvPicPr>
          <p:cNvPr id="2060" name="Picture 12" descr="https://icon-icons.com/icons2/62/PNG/128/blue_chartstats_until_azu_125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01" y="5560147"/>
            <a:ext cx="1049541" cy="104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12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25428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ЯРМАРКА ВАКАНСИЙ. </a:t>
            </a:r>
          </a:p>
          <a:p>
            <a:pPr algn="ctr"/>
            <a:r>
              <a:rPr lang="ru-RU" sz="1200" b="1" dirty="0">
                <a:ln w="3175" cmpd="sng">
                  <a:noFill/>
                </a:ln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НАБОР РАБОТОДАТЕЛЕЙ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93590" y="590338"/>
            <a:ext cx="2620552" cy="41974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4922" t="17820" r="34329" b="9123"/>
          <a:stretch/>
        </p:blipFill>
        <p:spPr>
          <a:xfrm>
            <a:off x="3125390" y="246562"/>
            <a:ext cx="4870868" cy="65096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1603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228426"/>
            <a:ext cx="4057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ИНТЕРАКТИВ ОТ РАБОТОДАТЕЛЕЙ</a:t>
            </a:r>
            <a:endParaRPr lang="ru-RU" sz="1200" dirty="0"/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9001902" y="505425"/>
            <a:ext cx="2620552" cy="41974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85367" y="366925"/>
            <a:ext cx="65005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🔎  </a:t>
            </a:r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Дополнительный инструмент привлечения   </a:t>
            </a:r>
          </a:p>
          <a:p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соискателей к компании</a:t>
            </a:r>
          </a:p>
          <a:p>
            <a:endParaRPr lang="ru-RU" dirty="0">
              <a:solidFill>
                <a:srgbClr val="57C1E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🔎  </a:t>
            </a:r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Демонстрация продукции компании</a:t>
            </a:r>
          </a:p>
          <a:p>
            <a:endParaRPr lang="ru-RU" dirty="0">
              <a:solidFill>
                <a:srgbClr val="57C1E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🔎  </a:t>
            </a:r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Заинтересованность компании в подборе    </a:t>
            </a:r>
          </a:p>
          <a:p>
            <a:r>
              <a:rPr lang="ru-RU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молодых специалистов</a:t>
            </a:r>
          </a:p>
        </p:txBody>
      </p:sp>
      <p:pic>
        <p:nvPicPr>
          <p:cNvPr id="4" name="Picture 2" descr="https://pp.userapi.com/c836621/v836621734/302a1/x8t_nrW02q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1" y="2588964"/>
            <a:ext cx="3155587" cy="21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pp.userapi.com/c837636/v837636626/374c0/nrcXEGfx7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92" y="2588964"/>
            <a:ext cx="2768498" cy="21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p.userapi.com/c837635/v837635626/38ebd/4jTqi2igx5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194" y="2564998"/>
            <a:ext cx="2751841" cy="212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p.userapi.com/c637624/v637624975/3d438/3RcqWVJ1oQ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996" y="2560926"/>
            <a:ext cx="3133908" cy="213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pp.userapi.com/c637624/v637624975/3d456/AqJFCmt6B-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6" y="4689757"/>
            <a:ext cx="2916166" cy="194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pp.userapi.com/c637624/v637624975/3d8ca/H5B5O4HaO-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18" y="4686414"/>
            <a:ext cx="2916786" cy="19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pp.userapi.com/c637624/v637624975/3d974/Z3YKZ3f--vw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11" y="4689939"/>
            <a:ext cx="2915893" cy="19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pp.userapi.com/c637624/v637624975/3da8c/2hOdr7uOqqQ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53" y="4686414"/>
            <a:ext cx="2929762" cy="194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8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0" y="2819180"/>
            <a:ext cx="10795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ПОДГОТОВКА.</a:t>
            </a:r>
          </a:p>
          <a:p>
            <a:pPr algn="ctr"/>
            <a:r>
              <a:rPr lang="ru-RU" sz="34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ВЫБОР ИДЕИ МЕРОПРИЯТИЯ</a:t>
            </a:r>
            <a:endParaRPr lang="ru-RU" sz="3400" dirty="0"/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3755310" y="2150017"/>
            <a:ext cx="4463206" cy="714895"/>
          </a:xfrm>
          <a:prstGeom prst="rect">
            <a:avLst/>
          </a:prstGeom>
          <a:noFill/>
        </p:spPr>
      </p:pic>
      <p:pic>
        <p:nvPicPr>
          <p:cNvPr id="1026" name="Picture 2" descr="http://tonyzambito.com/wp-content/uploads/2015/09/ideas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8" t="-496" r="21424" b="1"/>
          <a:stretch/>
        </p:blipFill>
        <p:spPr bwMode="auto">
          <a:xfrm>
            <a:off x="5641934" y="3931547"/>
            <a:ext cx="689957" cy="88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88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5724" y="2870246"/>
            <a:ext cx="66355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ЯРМАРКА ВАКАНСИЙ. </a:t>
            </a:r>
            <a:endParaRPr lang="ru-RU" sz="3400" b="1" dirty="0">
              <a:ln w="3175" cmpd="sng">
                <a:noFill/>
              </a:ln>
              <a:solidFill>
                <a:prstClr val="black">
                  <a:lumMod val="50000"/>
                  <a:lumOff val="50000"/>
                </a:prst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НАБОР</a:t>
            </a:r>
            <a:r>
              <a:rPr kumimoji="0" lang="ru-RU" sz="3400" b="1" i="0" u="none" strike="noStrike" kern="1200" cap="none" spc="0" normalizeH="0" noProof="0" dirty="0">
                <a:ln w="3175" cmpd="sng"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СТУДЕНТОВ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3755310" y="2150017"/>
            <a:ext cx="4463206" cy="714895"/>
          </a:xfrm>
          <a:prstGeom prst="rect">
            <a:avLst/>
          </a:prstGeom>
          <a:noFill/>
        </p:spPr>
      </p:pic>
      <p:pic>
        <p:nvPicPr>
          <p:cNvPr id="4098" name="Picture 2" descr="https://t4.ftcdn.net/jpg/00/88/50/57/240_F_88505722_v2IadC0kTwINqUJDCSLR9txCwTgmJRG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741" y="3946409"/>
            <a:ext cx="1246343" cy="124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452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ЯРМАРКА ВАКАНСИЙ.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ln w="3175" cmpd="sng">
                  <a:noFill/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НАБОР СТУДЕНТОВ</a:t>
            </a:r>
            <a:r>
              <a:rPr kumimoji="0" lang="ru-RU" sz="1200" b="1" i="0" u="none" strike="noStrike" kern="1200" cap="none" spc="0" normalizeH="0" baseline="0" noProof="0" dirty="0">
                <a:ln w="3175" cmpd="sng">
                  <a:noFill/>
                </a:ln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93590" y="590338"/>
            <a:ext cx="2620552" cy="419747"/>
          </a:xfrm>
          <a:prstGeom prst="rect">
            <a:avLst/>
          </a:prstGeom>
          <a:noFill/>
        </p:spPr>
      </p:pic>
      <p:pic>
        <p:nvPicPr>
          <p:cNvPr id="5124" name="Picture 4" descr="https://pp.userapi.com/c637624/v637624975/3da14/H49OBE-sJ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365" y="2272704"/>
            <a:ext cx="3712042" cy="247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одним вырезанным углом 7"/>
          <p:cNvSpPr/>
          <p:nvPr/>
        </p:nvSpPr>
        <p:spPr>
          <a:xfrm>
            <a:off x="2352110" y="800211"/>
            <a:ext cx="3208714" cy="1259290"/>
          </a:xfrm>
          <a:prstGeom prst="snip1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</a:t>
            </a:r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-РЕСУРСЫ: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#НОЧЬКАРЬЕРЫ2017 в ТвГУ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Аккаунт и группа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Сайт: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http://rcstv.tversu.ru/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Другие группы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VK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сайты</a:t>
            </a:r>
          </a:p>
        </p:txBody>
      </p:sp>
      <p:sp>
        <p:nvSpPr>
          <p:cNvPr id="16" name="Прямоугольник с одним вырезанным углом 15"/>
          <p:cNvSpPr/>
          <p:nvPr/>
        </p:nvSpPr>
        <p:spPr>
          <a:xfrm>
            <a:off x="5924708" y="825917"/>
            <a:ext cx="3208714" cy="1259290"/>
          </a:xfrm>
          <a:prstGeom prst="snip1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ИНФОРМАЦИОННАЯ РАССЫЛКА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адресам</a:t>
            </a: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8258664" y="2913677"/>
            <a:ext cx="3208714" cy="1259290"/>
          </a:xfrm>
          <a:prstGeom prst="snip1Rect">
            <a:avLst/>
          </a:pr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ПРЯМОЕ ИНФОРМИРОВАНИЕ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соискателей на других мероприятиях Центра (МК, тренинги и т.д.)</a:t>
            </a:r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>
            <a:off x="3997313" y="4983461"/>
            <a:ext cx="3208714" cy="1259290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ВЫСТУПЛЕНИЕ НА РЕКТОРАТЕ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Прямоугольник с одним вырезанным углом 18"/>
          <p:cNvSpPr/>
          <p:nvPr/>
        </p:nvSpPr>
        <p:spPr>
          <a:xfrm>
            <a:off x="7389232" y="5001437"/>
            <a:ext cx="3208714" cy="1259290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 </a:t>
            </a:r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РАССЫЛКА</a:t>
            </a:r>
            <a:endParaRPr lang="en-U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кафедры институтов и факультетов</a:t>
            </a:r>
          </a:p>
        </p:txBody>
      </p:sp>
      <p:sp>
        <p:nvSpPr>
          <p:cNvPr id="20" name="Прямоугольник с одним вырезанным углом 19"/>
          <p:cNvSpPr/>
          <p:nvPr/>
        </p:nvSpPr>
        <p:spPr>
          <a:xfrm>
            <a:off x="572664" y="2241158"/>
            <a:ext cx="3208714" cy="1131524"/>
          </a:xfrm>
          <a:prstGeom prst="snip1Rect">
            <a:avLst/>
          </a:prstGeom>
          <a:solidFill>
            <a:srgbClr val="FFE0D1"/>
          </a:solidFill>
          <a:ln>
            <a:solidFill>
              <a:srgbClr val="FFCA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ПРОМОАКЦИИ В УЧЕБНЫХ КОРПУСАХ: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ТвГУ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Другие вузы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1965" t="21477" r="49777" b="63638"/>
          <a:stretch/>
        </p:blipFill>
        <p:spPr>
          <a:xfrm>
            <a:off x="256971" y="3449917"/>
            <a:ext cx="3524408" cy="10443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5211" t="66343" r="37396" b="12294"/>
          <a:stretch/>
        </p:blipFill>
        <p:spPr>
          <a:xfrm>
            <a:off x="224241" y="4419271"/>
            <a:ext cx="3589867" cy="1574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48561" t="51098" r="22834" b="32358"/>
          <a:stretch/>
        </p:blipFill>
        <p:spPr>
          <a:xfrm>
            <a:off x="163575" y="5492705"/>
            <a:ext cx="3650533" cy="118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2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82473" y="2864912"/>
            <a:ext cx="6635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ПОМОЩНИКИ-СТУДЕНТЫ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3755310" y="2150017"/>
            <a:ext cx="4463206" cy="714895"/>
          </a:xfrm>
          <a:prstGeom prst="rect">
            <a:avLst/>
          </a:prstGeom>
          <a:noFill/>
        </p:spPr>
      </p:pic>
      <p:pic>
        <p:nvPicPr>
          <p:cNvPr id="6146" name="Picture 2" descr="http://school592.ru/1_foto_news/OpenEMIS_Icon_Size51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06" y="3480465"/>
            <a:ext cx="983413" cy="9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224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28673"/>
            <a:ext cx="4057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ПОМОЩНИКИ-СТУДЕНТЫ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93589" y="406170"/>
            <a:ext cx="2620552" cy="419747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5" t="-237" r="30356"/>
          <a:stretch/>
        </p:blipFill>
        <p:spPr>
          <a:xfrm>
            <a:off x="4706520" y="1770777"/>
            <a:ext cx="2202873" cy="37490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5264" y="1950466"/>
            <a:ext cx="3145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ОБЪЯВЛЕНИЕ </a:t>
            </a:r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 наборе помощников на НК-2017</a:t>
            </a:r>
          </a:p>
          <a:p>
            <a:pPr lvl="0" algn="ctr"/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5264" y="3058829"/>
            <a:ext cx="31450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ОТБОР </a:t>
            </a:r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кандидатов по собеседованию в экспресс-формате</a:t>
            </a:r>
          </a:p>
          <a:p>
            <a:pPr lvl="0" algn="ctr"/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30369" y="4695509"/>
            <a:ext cx="3690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ТРЕНИНГ ДЛЯ КОММУНИКАТОРОВ</a:t>
            </a:r>
          </a:p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«Взаимодействие с соискателями на «НК-2017»</a:t>
            </a:r>
          </a:p>
          <a:p>
            <a:pPr lvl="0" algn="ctr"/>
            <a:endParaRPr lang="ru-RU" sz="1600" dirty="0"/>
          </a:p>
        </p:txBody>
      </p:sp>
      <p:pic>
        <p:nvPicPr>
          <p:cNvPr id="1032" name="Picture 8" descr="https://im0-tub-ru.yandex.net/i?id=d0002ee6bbb4b85aa8098d5bec862979&amp;n=13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29" y="3618291"/>
            <a:ext cx="517756" cy="5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1398802" y="2585258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http://sdcorner.com/motivation/img/c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03" y="3618292"/>
            <a:ext cx="517756" cy="5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 стрелкой 15"/>
          <p:cNvCxnSpPr/>
          <p:nvPr/>
        </p:nvCxnSpPr>
        <p:spPr>
          <a:xfrm>
            <a:off x="1398801" y="4267200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398801" y="5871556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560876" y="1950466"/>
            <a:ext cx="3145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ПЛОЩАДКА – ОТВЕТСТВЕННЫЙ</a:t>
            </a:r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помощник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560876" y="3321236"/>
            <a:ext cx="3145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КОНТРОЛЬ </a:t>
            </a:r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 стороны сотрудника Центра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60876" y="4590369"/>
            <a:ext cx="3145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ОПЛАТА </a:t>
            </a: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работы помощников через стипендию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8271990" y="2796238"/>
            <a:ext cx="1722863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8271990" y="3987729"/>
            <a:ext cx="1722863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8314058" y="5508958"/>
            <a:ext cx="1722863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260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07658" y="2864912"/>
            <a:ext cx="6635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НАША</a:t>
            </a:r>
            <a:r>
              <a:rPr kumimoji="0" lang="ru-RU" sz="3400" b="1" i="0" u="none" strike="noStrike" kern="1200" cap="none" spc="0" normalizeH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КОМАНДА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3755310" y="2150017"/>
            <a:ext cx="4463206" cy="714895"/>
          </a:xfrm>
          <a:prstGeom prst="rect">
            <a:avLst/>
          </a:prstGeom>
          <a:noFill/>
        </p:spPr>
      </p:pic>
      <p:pic>
        <p:nvPicPr>
          <p:cNvPr id="7170" name="Picture 2" descr="https://staplesmarketingblog.files.wordpress.com/2014/12/openly-collaborative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01" y="3408704"/>
            <a:ext cx="1867914" cy="89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879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44593" y="186863"/>
            <a:ext cx="4057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НАША КОМАНДА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85277" y="465641"/>
            <a:ext cx="2620552" cy="419747"/>
          </a:xfrm>
          <a:prstGeom prst="rect">
            <a:avLst/>
          </a:prstGeom>
          <a:noFill/>
        </p:spPr>
      </p:pic>
      <p:pic>
        <p:nvPicPr>
          <p:cNvPr id="21" name="Picture 12" descr="https://pp.userapi.com/c626520/v626520426/35180/UaEtRsXrLx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08072" y="176542"/>
            <a:ext cx="1299021" cy="1440000"/>
          </a:xfrm>
          <a:prstGeom prst="rect">
            <a:avLst/>
          </a:prstGeom>
          <a:noFill/>
        </p:spPr>
      </p:pic>
      <p:pic>
        <p:nvPicPr>
          <p:cNvPr id="22" name="Picture 8" descr="Светлана  Лебедева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618501" y="165388"/>
            <a:ext cx="1236617" cy="1440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0" t="-8" r="40028" b="55652"/>
          <a:stretch/>
        </p:blipFill>
        <p:spPr>
          <a:xfrm>
            <a:off x="4204732" y="165805"/>
            <a:ext cx="1290102" cy="1450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31268" r="51429" b="39285"/>
          <a:stretch/>
        </p:blipFill>
        <p:spPr>
          <a:xfrm rot="5400000">
            <a:off x="6876914" y="271726"/>
            <a:ext cx="1445882" cy="122144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929038" y="2108407"/>
            <a:ext cx="2926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15 ПОМОЩНИКОВ</a:t>
            </a:r>
          </a:p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(во время проведения мероприятия)</a:t>
            </a:r>
          </a:p>
          <a:p>
            <a:pPr lvl="0" algn="ctr"/>
            <a:endParaRPr lang="ru-RU" sz="1600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4482824" y="3017520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929038" y="3352881"/>
            <a:ext cx="29260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РАСПРЕДЕЛЕНИЕ ЗОН </a:t>
            </a:r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ответственности</a:t>
            </a:r>
          </a:p>
          <a:p>
            <a:pPr lvl="0" algn="ctr"/>
            <a:endParaRPr lang="ru-RU" sz="16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552963" y="4059382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929038" y="4385957"/>
            <a:ext cx="2926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ТЕХНИЧЕСКИЙ СЦЕНАРИЙ </a:t>
            </a:r>
          </a:p>
          <a:p>
            <a:pPr lvl="0" algn="ctr"/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проведения мероприятия</a:t>
            </a:r>
          </a:p>
          <a:p>
            <a:pPr lvl="0" algn="ctr"/>
            <a:endParaRPr lang="ru-RU" sz="1600" dirty="0"/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4617841" y="6150276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https://pp.userapi.com/c637624/v637624975/3dac8/VTZgi5RUVI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63" y="2609501"/>
            <a:ext cx="3941870" cy="25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031793" y="5766132"/>
            <a:ext cx="2926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АКЦЕНТ НА КАЧЕСТВО</a:t>
            </a:r>
            <a:endParaRPr lang="ru-RU" sz="1600" dirty="0">
              <a:ln w="3175" cmpd="sng">
                <a:noFill/>
              </a:ln>
              <a:solidFill>
                <a:srgbClr val="57C1E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4617841" y="5308805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0" y="2148753"/>
            <a:ext cx="2865943" cy="19106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8" y="4350956"/>
            <a:ext cx="2848326" cy="18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32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6665" y="2843927"/>
            <a:ext cx="6635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ВОПРОСЫ?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3666059" y="2233291"/>
            <a:ext cx="4463206" cy="714895"/>
          </a:xfrm>
          <a:prstGeom prst="rect">
            <a:avLst/>
          </a:prstGeom>
          <a:noFill/>
        </p:spPr>
      </p:pic>
      <p:pic>
        <p:nvPicPr>
          <p:cNvPr id="7" name="Рисунок 33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9205" y="4903677"/>
            <a:ext cx="537284" cy="47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4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9205" y="5445409"/>
            <a:ext cx="617855" cy="46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36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1511" y="5947068"/>
            <a:ext cx="453244" cy="45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7"/>
          <p:cNvSpPr txBox="1">
            <a:spLocks noChangeArrowheads="1"/>
          </p:cNvSpPr>
          <p:nvPr/>
        </p:nvSpPr>
        <p:spPr bwMode="auto">
          <a:xfrm>
            <a:off x="99900" y="4917425"/>
            <a:ext cx="32941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Verdana" pitchFamily="34" charset="0"/>
              </a:rPr>
              <a:t>rcstv.tversu.ru</a:t>
            </a:r>
            <a:endParaRPr lang="ru-RU" sz="2000" dirty="0">
              <a:latin typeface="Verdana" pitchFamily="34" charset="0"/>
            </a:endParaRPr>
          </a:p>
        </p:txBody>
      </p:sp>
      <p:sp>
        <p:nvSpPr>
          <p:cNvPr id="13" name="TextBox 38"/>
          <p:cNvSpPr txBox="1">
            <a:spLocks noChangeArrowheads="1"/>
          </p:cNvSpPr>
          <p:nvPr/>
        </p:nvSpPr>
        <p:spPr bwMode="auto">
          <a:xfrm>
            <a:off x="-103273" y="5297059"/>
            <a:ext cx="45981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F7F7F"/>
                </a:solidFill>
                <a:latin typeface="Verdana" pitchFamily="34" charset="0"/>
              </a:rPr>
              <a:t>аккаунт: </a:t>
            </a:r>
            <a:r>
              <a:rPr lang="en-US" sz="2000" dirty="0">
                <a:latin typeface="Verdana" pitchFamily="34" charset="0"/>
              </a:rPr>
              <a:t>/</a:t>
            </a:r>
            <a:r>
              <a:rPr lang="en-US" sz="2000" dirty="0" err="1">
                <a:latin typeface="Verdana" pitchFamily="34" charset="0"/>
              </a:rPr>
              <a:t>rcstv_tvgu</a:t>
            </a:r>
            <a:endParaRPr lang="ru-RU" sz="2000" dirty="0">
              <a:latin typeface="Verdana" pitchFamily="34" charset="0"/>
            </a:endParaRPr>
          </a:p>
        </p:txBody>
      </p:sp>
      <p:sp>
        <p:nvSpPr>
          <p:cNvPr id="14" name="TextBox 39"/>
          <p:cNvSpPr txBox="1">
            <a:spLocks noChangeArrowheads="1"/>
          </p:cNvSpPr>
          <p:nvPr/>
        </p:nvSpPr>
        <p:spPr bwMode="auto">
          <a:xfrm>
            <a:off x="99900" y="5550247"/>
            <a:ext cx="3566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7F7F7F"/>
                </a:solidFill>
                <a:latin typeface="Verdana" pitchFamily="34" charset="0"/>
              </a:rPr>
              <a:t>группа: </a:t>
            </a:r>
            <a:r>
              <a:rPr lang="en-US" sz="2000" dirty="0">
                <a:latin typeface="Verdana" pitchFamily="34" charset="0"/>
              </a:rPr>
              <a:t>/</a:t>
            </a:r>
            <a:r>
              <a:rPr lang="en-US" sz="2000" dirty="0" err="1">
                <a:latin typeface="Verdana" pitchFamily="34" charset="0"/>
              </a:rPr>
              <a:t>rct_sbt</a:t>
            </a:r>
            <a:endParaRPr lang="ru-RU" sz="2000" dirty="0">
              <a:latin typeface="Verdana" pitchFamily="34" charset="0"/>
            </a:endParaRPr>
          </a:p>
        </p:txBody>
      </p:sp>
      <p:sp>
        <p:nvSpPr>
          <p:cNvPr id="16" name="TextBox 41"/>
          <p:cNvSpPr txBox="1">
            <a:spLocks noChangeArrowheads="1"/>
          </p:cNvSpPr>
          <p:nvPr/>
        </p:nvSpPr>
        <p:spPr bwMode="auto">
          <a:xfrm>
            <a:off x="331511" y="5963966"/>
            <a:ext cx="26808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Verdana" pitchFamily="34" charset="0"/>
              </a:rPr>
              <a:t>@</a:t>
            </a:r>
            <a:r>
              <a:rPr lang="en-US" sz="2000" dirty="0" err="1">
                <a:latin typeface="Verdana" pitchFamily="34" charset="0"/>
              </a:rPr>
              <a:t>rcstv_tvgu</a:t>
            </a:r>
            <a:endParaRPr lang="ru-RU" sz="20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62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53562" y="2164344"/>
            <a:ext cx="21651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Тренинг эффективности </a:t>
            </a:r>
            <a:r>
              <a:rPr lang="ru-RU" sz="1600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 планированию мероприятия</a:t>
            </a:r>
          </a:p>
          <a:p>
            <a:pPr lvl="0" algn="ctr"/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03029" y="150795"/>
            <a:ext cx="4057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ПОДГОТОВКА.</a:t>
            </a:r>
          </a:p>
          <a:p>
            <a:pPr algn="ctr"/>
            <a:r>
              <a:rPr lang="ru-RU" sz="12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ВЫБОР ИДЕИ МЕРОПРИЯТИЯ</a:t>
            </a:r>
            <a:endParaRPr lang="ru-RU" sz="1200" dirty="0"/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55249" y="612460"/>
            <a:ext cx="2620552" cy="41974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3562" y="4468422"/>
            <a:ext cx="2050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Технический сценарий</a:t>
            </a:r>
            <a:endParaRPr lang="ru-RU" sz="1600" dirty="0"/>
          </a:p>
        </p:txBody>
      </p:sp>
      <p:pic>
        <p:nvPicPr>
          <p:cNvPr id="1026" name="Picture 2" descr="https://assets1.bmstatic.com/assets/bookshelves-covers/d1/d9/963a0906fe78420bd106b2e7b263b68e-r1Tn6Eiu-ip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600" y="298940"/>
            <a:ext cx="5448372" cy="30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>
            <a:off x="501736" y="5152071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3562" y="5234361"/>
            <a:ext cx="2050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Подготовка</a:t>
            </a:r>
          </a:p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Проведение</a:t>
            </a:r>
          </a:p>
          <a:p>
            <a:pPr lvl="0" algn="ctr"/>
            <a:endParaRPr lang="ru-RU" sz="16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635588"/>
              </p:ext>
            </p:extLst>
          </p:nvPr>
        </p:nvGraphicFramePr>
        <p:xfrm>
          <a:off x="3937319" y="3449260"/>
          <a:ext cx="4365710" cy="3207873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80808">
                  <a:extLst>
                    <a:ext uri="{9D8B030D-6E8A-4147-A177-3AD203B41FA5}">
                      <a16:colId xmlns:a16="http://schemas.microsoft.com/office/drawing/2014/main" val="2091830660"/>
                    </a:ext>
                  </a:extLst>
                </a:gridCol>
                <a:gridCol w="1788660">
                  <a:extLst>
                    <a:ext uri="{9D8B030D-6E8A-4147-A177-3AD203B41FA5}">
                      <a16:colId xmlns:a16="http://schemas.microsoft.com/office/drawing/2014/main" val="3026005382"/>
                    </a:ext>
                  </a:extLst>
                </a:gridCol>
                <a:gridCol w="334835">
                  <a:extLst>
                    <a:ext uri="{9D8B030D-6E8A-4147-A177-3AD203B41FA5}">
                      <a16:colId xmlns:a16="http://schemas.microsoft.com/office/drawing/2014/main" val="2786644073"/>
                    </a:ext>
                  </a:extLst>
                </a:gridCol>
                <a:gridCol w="723207">
                  <a:extLst>
                    <a:ext uri="{9D8B030D-6E8A-4147-A177-3AD203B41FA5}">
                      <a16:colId xmlns:a16="http://schemas.microsoft.com/office/drawing/2014/main" val="38999452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4147123362"/>
                    </a:ext>
                  </a:extLst>
                </a:gridCol>
              </a:tblGrid>
              <a:tr h="158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Дата</a:t>
                      </a: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Задача</a:t>
                      </a: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Ответств-ый</a:t>
                      </a: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Примечание</a:t>
                      </a: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4251114085"/>
                  </a:ext>
                </a:extLst>
              </a:tr>
              <a:tr h="19258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27-3 марта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618369"/>
                  </a:ext>
                </a:extLst>
              </a:tr>
              <a:tr h="271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февраля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Договориться с 3 корпусом о ДК у них, попросить аудиторию + истфак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1718567029"/>
                  </a:ext>
                </a:extLst>
              </a:tr>
              <a:tr h="271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февраля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Позвонить в ХХХ</a:t>
                      </a:r>
                      <a:r>
                        <a:rPr lang="ru-RU" sz="8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компании-работодатели, </a:t>
                      </a: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предложить стать спонсорами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2926508342"/>
                  </a:ext>
                </a:extLst>
              </a:tr>
              <a:tr h="3328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28 февраля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Пригласить команду КВН «Плюшки» на выступление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2646066071"/>
                  </a:ext>
                </a:extLst>
              </a:tr>
              <a:tr h="271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марта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Составить коммерческое предложение для спонсоров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3955181043"/>
                  </a:ext>
                </a:extLst>
              </a:tr>
              <a:tr h="271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марта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Разослать письма потенциальным спонсорам,</a:t>
                      </a:r>
                      <a:r>
                        <a:rPr lang="ru-RU" sz="80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обзвонить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endParaRPr lang="ru-RU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3805565247"/>
                  </a:ext>
                </a:extLst>
              </a:tr>
              <a:tr h="5439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марта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Составить список потенциальных работодателей, которые будут проводить мастер-классы, выступления, интерактивные площадки 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 + все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Подготовить информационное письмо 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3691718300"/>
                  </a:ext>
                </a:extLst>
              </a:tr>
              <a:tr h="2719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марта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Позвонить и пригласить потенциальных работодателей по списку (см. выше)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884638114"/>
                  </a:ext>
                </a:extLst>
              </a:tr>
              <a:tr h="13599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марта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Сделать страницу о ДК на сайт</a:t>
                      </a:r>
                      <a:endParaRPr lang="ru-RU" sz="7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</a:t>
                      </a:r>
                      <a:endParaRPr lang="ru-RU" sz="7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44347" marR="44347" marT="0" marB="0"/>
                </a:tc>
                <a:extLst>
                  <a:ext uri="{0D108BD9-81ED-4DB2-BD59-A6C34878D82A}">
                    <a16:rowId xmlns:a16="http://schemas.microsoft.com/office/drawing/2014/main" val="1582344091"/>
                  </a:ext>
                </a:extLst>
              </a:tr>
            </a:tbl>
          </a:graphicData>
        </a:graphic>
      </p:graphicFrame>
      <p:cxnSp>
        <p:nvCxnSpPr>
          <p:cNvPr id="9" name="Прямая со стрелкой 8"/>
          <p:cNvCxnSpPr/>
          <p:nvPr/>
        </p:nvCxnSpPr>
        <p:spPr>
          <a:xfrm>
            <a:off x="501736" y="3350029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8820972" y="1019071"/>
            <a:ext cx="33710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Цель</a:t>
            </a:r>
          </a:p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Задачи</a:t>
            </a:r>
          </a:p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Формат</a:t>
            </a:r>
          </a:p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Участники</a:t>
            </a:r>
          </a:p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Площадки</a:t>
            </a:r>
          </a:p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Способы привлечения соискателей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Спонсоры</a:t>
            </a:r>
          </a:p>
          <a:p>
            <a:pPr marL="342900" lvl="0" indent="-342900" algn="ctr">
              <a:buAutoNum type="arabicPeriod"/>
            </a:pPr>
            <a:r>
              <a:rPr lang="ru-RU" sz="1600" dirty="0">
                <a:ln w="3175" cmpd="sng">
                  <a:noFill/>
                </a:ln>
                <a:solidFill>
                  <a:srgbClr val="FE580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др.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9021751" y="3350029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228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04" y="0"/>
            <a:ext cx="9986496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127" y="535488"/>
            <a:ext cx="2050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Выбор даты, времени</a:t>
            </a:r>
          </a:p>
          <a:p>
            <a:pPr lvl="0" algn="ctr"/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1198124"/>
            <a:ext cx="2050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Выбор места</a:t>
            </a:r>
          </a:p>
          <a:p>
            <a:pPr lvl="0" algn="ctr"/>
            <a:endParaRPr lang="ru-RU" sz="16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66255" y="1097280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66255" y="1534846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20724" y="2752646"/>
            <a:ext cx="1429608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9600" b="1" dirty="0">
                <a:ln w="3175" cmpd="sng">
                  <a:noFill/>
                </a:ln>
                <a:solidFill>
                  <a:srgbClr val="FE5808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ru-RU" sz="9600" dirty="0">
              <a:solidFill>
                <a:srgbClr val="FE5808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05504" y="1629295"/>
            <a:ext cx="9986496" cy="3741195"/>
          </a:xfrm>
          <a:prstGeom prst="rect">
            <a:avLst/>
          </a:prstGeom>
          <a:solidFill>
            <a:srgbClr val="D0CEC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3127" y="5265702"/>
            <a:ext cx="2050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Безопасность</a:t>
            </a:r>
          </a:p>
          <a:p>
            <a:pPr lvl="0" algn="ctr"/>
            <a:r>
              <a:rPr lang="ru-RU" sz="1600" b="1" dirty="0">
                <a:ln w="3175" cmpd="sng">
                  <a:noFill/>
                </a:ln>
                <a:solidFill>
                  <a:srgbClr val="57C1E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Транспорт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31300" y="5889227"/>
            <a:ext cx="1753985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205504" y="5850477"/>
            <a:ext cx="9986496" cy="970951"/>
          </a:xfrm>
          <a:prstGeom prst="rect">
            <a:avLst/>
          </a:prstGeom>
          <a:solidFill>
            <a:srgbClr val="D0CEC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3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55310" y="2864912"/>
            <a:ext cx="479782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СПОНСОРСТВО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3755310" y="2150017"/>
            <a:ext cx="4463206" cy="714895"/>
          </a:xfrm>
          <a:prstGeom prst="rect">
            <a:avLst/>
          </a:prstGeom>
          <a:noFill/>
        </p:spPr>
      </p:pic>
      <p:pic>
        <p:nvPicPr>
          <p:cNvPr id="2050" name="Picture 2" descr="https://d50m6q67g4bn3.cloudfront.net/teams_avatars/39ff28d8-9c94-4b84-810b-bd485a10991e_147630572178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17" y="3408217"/>
            <a:ext cx="1031413" cy="10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568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t="85558"/>
          <a:stretch/>
        </p:blipFill>
        <p:spPr>
          <a:xfrm>
            <a:off x="1872442" y="2110013"/>
            <a:ext cx="8293331" cy="990404"/>
          </a:xfrm>
          <a:prstGeom prst="rect">
            <a:avLst/>
          </a:prstGeom>
          <a:ln>
            <a:solidFill>
              <a:srgbClr val="57C1E2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729487" y="132440"/>
            <a:ext cx="3401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СПОНСОРСТВО</a:t>
            </a:r>
            <a:endParaRPr lang="ru-RU" sz="1200" dirty="0"/>
          </a:p>
        </p:txBody>
      </p:sp>
      <p:pic>
        <p:nvPicPr>
          <p:cNvPr id="10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9021751" y="427794"/>
            <a:ext cx="2620552" cy="419747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4931097" y="347426"/>
            <a:ext cx="1945178" cy="44343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ФИНАНСОВОЕ </a:t>
            </a:r>
          </a:p>
        </p:txBody>
      </p:sp>
      <p:pic>
        <p:nvPicPr>
          <p:cNvPr id="4100" name="Picture 4" descr="https://i10.fotocdn.net/s27/73/public_pin_m/162/26724682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15" y="885388"/>
            <a:ext cx="2028541" cy="104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4931097" y="3247564"/>
            <a:ext cx="2028541" cy="4488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НЕФИНАНСОВОЕ </a:t>
            </a:r>
          </a:p>
        </p:txBody>
      </p:sp>
      <p:pic>
        <p:nvPicPr>
          <p:cNvPr id="4102" name="Picture 6" descr="https://pp.userapi.com/c637624/v637624975/3d424/V-Oml2-WcB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8" y="3800556"/>
            <a:ext cx="2245836" cy="149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p.userapi.com/c637624/v637624975/3d44c/a05N2LesC_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727" y="3803170"/>
            <a:ext cx="2241916" cy="149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pp.userapi.com/c637624/v637624975/3d5fa/KAMFwWDpPL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71" y="3800556"/>
            <a:ext cx="2254794" cy="150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pp.userapi.com/c637624/v637624975/3d708/PVcAnKPbaE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076" y="3800556"/>
            <a:ext cx="2254796" cy="150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pp.userapi.com/c637624/v637624975/3da8c/2hOdr7uOqqQ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83" y="3800556"/>
            <a:ext cx="2261999" cy="15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pp.userapi.com/c637624/v637624975/3d41a/pJXKQD6MOPg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63" y="5318348"/>
            <a:ext cx="2215305" cy="147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pp.userapi.com/c637624/v637624975/3da64/B0t_nCoMWQ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76" y="5318348"/>
            <a:ext cx="2204098" cy="146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t="85558" r="63755"/>
          <a:stretch/>
        </p:blipFill>
        <p:spPr>
          <a:xfrm>
            <a:off x="1513626" y="5557989"/>
            <a:ext cx="1926475" cy="990404"/>
          </a:xfrm>
          <a:prstGeom prst="rect">
            <a:avLst/>
          </a:prstGeom>
          <a:ln>
            <a:solidFill>
              <a:srgbClr val="57C1E2"/>
            </a:solidFill>
          </a:ln>
        </p:spPr>
      </p:pic>
      <p:pic>
        <p:nvPicPr>
          <p:cNvPr id="4118" name="Picture 22" descr="https://generator-rf.ru/images/cms/data/1710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51"/>
          <a:stretch/>
        </p:blipFill>
        <p:spPr bwMode="auto">
          <a:xfrm>
            <a:off x="876488" y="5994071"/>
            <a:ext cx="588012" cy="5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stvmarket.ru/image/cache/data/microphones/shure/sm58-lce/7oTT.sm58_lce-800x800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54" y="5588539"/>
            <a:ext cx="464652" cy="46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28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t="85558"/>
          <a:stretch/>
        </p:blipFill>
        <p:spPr>
          <a:xfrm>
            <a:off x="2038696" y="3167646"/>
            <a:ext cx="8293331" cy="990404"/>
          </a:xfrm>
          <a:prstGeom prst="rect">
            <a:avLst/>
          </a:prstGeom>
          <a:ln>
            <a:solidFill>
              <a:srgbClr val="57C1E2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8729487" y="132440"/>
            <a:ext cx="3401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СПОНСОРСТВО</a:t>
            </a:r>
            <a:endParaRPr lang="ru-RU" sz="1200" dirty="0"/>
          </a:p>
        </p:txBody>
      </p:sp>
      <p:pic>
        <p:nvPicPr>
          <p:cNvPr id="10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9021751" y="427794"/>
            <a:ext cx="2620552" cy="419747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1753986" y="1839910"/>
            <a:ext cx="1945178" cy="9809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ЗАРАНЕЕ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3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,5 месяца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61760" y="1839052"/>
            <a:ext cx="1945178" cy="9809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ДОГОВОР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пожертвования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64689" y="1830573"/>
            <a:ext cx="2031545" cy="9809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КОММЕРЧЕСКОЕ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предложение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72358" y="989215"/>
            <a:ext cx="1424247" cy="648032"/>
          </a:xfrm>
          <a:prstGeom prst="roundRect">
            <a:avLst/>
          </a:prstGeom>
          <a:solidFill>
            <a:srgbClr val="FFE0D1"/>
          </a:solidFill>
          <a:ln w="3175">
            <a:solidFill>
              <a:srgbClr val="FFCA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 стороны </a:t>
            </a:r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Центра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55966" y="989215"/>
            <a:ext cx="1677456" cy="648032"/>
          </a:xfrm>
          <a:prstGeom prst="roundRect">
            <a:avLst/>
          </a:prstGeom>
          <a:solidFill>
            <a:srgbClr val="FFE0D1"/>
          </a:solidFill>
          <a:ln w="3175">
            <a:solidFill>
              <a:srgbClr val="FFCA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 стороны </a:t>
            </a:r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Работодателя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6496704" y="1631068"/>
            <a:ext cx="742806" cy="19950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540258" y="1638688"/>
            <a:ext cx="866887" cy="19950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8729487" y="1830573"/>
            <a:ext cx="2093683" cy="98090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ПЛАНИРОВАНИЕ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закупки материалов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75732" y="279277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7C1E2"/>
                </a:solidFill>
              </a:rPr>
              <a:t>1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27020" y="279277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7C1E2"/>
                </a:solidFill>
              </a:rPr>
              <a:t>2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83506" y="277531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7C1E2"/>
                </a:solidFill>
              </a:rPr>
              <a:t>3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625485" y="278801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57C1E2"/>
                </a:solidFill>
              </a:rPr>
              <a:t>4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609315" y="4474100"/>
            <a:ext cx="1945178" cy="9809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СМЕТА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54493" y="4478636"/>
            <a:ext cx="1945178" cy="9809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АКТ </a:t>
            </a:r>
            <a:r>
              <a:rPr lang="ru-RU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выполненных работ (2 экз.)</a:t>
            </a:r>
          </a:p>
        </p:txBody>
      </p:sp>
      <p:pic>
        <p:nvPicPr>
          <p:cNvPr id="3074" name="Picture 2" descr="https://s16.stc.all.kpcdn.net/share/i/4/630984/wx10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57" y="5480242"/>
            <a:ext cx="374072" cy="48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532634" y="5981351"/>
            <a:ext cx="2220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БУХГАЛТЕРИЯ ТвГУ</a:t>
            </a:r>
            <a:endParaRPr lang="ru-RU" dirty="0">
              <a:solidFill>
                <a:srgbClr val="57C1E2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03650" y="417640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57C1E2"/>
                </a:solidFill>
              </a:rPr>
              <a:t>5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40257" y="4474100"/>
            <a:ext cx="2085227" cy="9809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ПРЕДОСТАВЛЯЕМ СПОНСОРУ</a:t>
            </a:r>
            <a:endParaRPr lang="ru-RU" sz="1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1" name="Прямая со стрелкой 30"/>
          <p:cNvCxnSpPr>
            <a:endCxn id="30" idx="1"/>
          </p:cNvCxnSpPr>
          <p:nvPr/>
        </p:nvCxnSpPr>
        <p:spPr>
          <a:xfrm flipV="1">
            <a:off x="6503609" y="4964551"/>
            <a:ext cx="1036648" cy="981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8444849" y="414649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57C1E2"/>
                </a:solidFill>
              </a:rPr>
              <a:t>6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412631" y="4656774"/>
            <a:ext cx="1218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b="1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 </a:t>
            </a:r>
            <a:r>
              <a:rPr lang="ru-RU" sz="1400" b="1" dirty="0">
                <a:solidFill>
                  <a:srgbClr val="57C1E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месяц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53785" y="3438435"/>
            <a:ext cx="1820488" cy="4488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57C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ФИНАНСОВОЕ </a:t>
            </a:r>
          </a:p>
        </p:txBody>
      </p:sp>
    </p:spTree>
    <p:extLst>
      <p:ext uri="{BB962C8B-B14F-4D97-AF65-F5344CB8AC3E}">
        <p14:creationId xmlns:p14="http://schemas.microsoft.com/office/powerpoint/2010/main" val="166746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55310" y="2864912"/>
            <a:ext cx="479782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1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ИНТЕРАКТИВНЫЕПЛОЩАДКИ</a:t>
            </a:r>
            <a:endParaRPr kumimoji="0" lang="ru-RU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3755310" y="2150017"/>
            <a:ext cx="4463206" cy="714895"/>
          </a:xfrm>
          <a:prstGeom prst="rect">
            <a:avLst/>
          </a:prstGeom>
          <a:noFill/>
        </p:spPr>
      </p:pic>
      <p:pic>
        <p:nvPicPr>
          <p:cNvPr id="5126" name="Picture 6" descr="https://t3.ftcdn.net/jpg/00/93/77/52/160_F_93775278_067EGDzB7dk1eii7WpBAz22C3M2KTIJ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911" y="4003685"/>
            <a:ext cx="860003" cy="86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8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1" t="15141" b="-8"/>
          <a:stretch/>
        </p:blipFill>
        <p:spPr>
          <a:xfrm>
            <a:off x="9133422" y="5130142"/>
            <a:ext cx="3058578" cy="17278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9" r="72414" b="4417"/>
          <a:stretch/>
        </p:blipFill>
        <p:spPr>
          <a:xfrm>
            <a:off x="0" y="0"/>
            <a:ext cx="2128058" cy="17707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03029" y="150795"/>
            <a:ext cx="4057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ИНТЕРАКТИВНЫЕ ПЛОЩАДКИ</a:t>
            </a:r>
            <a:endParaRPr lang="ru-RU" sz="1200" dirty="0"/>
          </a:p>
        </p:txBody>
      </p:sp>
      <p:pic>
        <p:nvPicPr>
          <p:cNvPr id="8" name="Picture 2" descr="D:\Валентина\Сборники\Ищите работу эффективно_2017\Noch_karyery_обложка.jpg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-2189" t="820" r="71010" b="87641"/>
          <a:stretch/>
        </p:blipFill>
        <p:spPr bwMode="auto">
          <a:xfrm>
            <a:off x="8955249" y="427794"/>
            <a:ext cx="2620552" cy="419747"/>
          </a:xfrm>
          <a:prstGeom prst="rect">
            <a:avLst/>
          </a:prstGeom>
          <a:noFill/>
        </p:spPr>
      </p:pic>
      <p:pic>
        <p:nvPicPr>
          <p:cNvPr id="16" name="Picture 2" descr="G:\Прогрмамма НК 201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4" t="12047" r="1923" b="1415"/>
          <a:stretch>
            <a:fillRect/>
          </a:stretch>
        </p:blipFill>
        <p:spPr bwMode="auto">
          <a:xfrm>
            <a:off x="2128058" y="977340"/>
            <a:ext cx="8382149" cy="5145603"/>
          </a:xfrm>
          <a:prstGeom prst="rect">
            <a:avLst/>
          </a:prstGeom>
          <a:noFill/>
        </p:spPr>
      </p:pic>
      <p:sp>
        <p:nvSpPr>
          <p:cNvPr id="2" name="Полилиния 1"/>
          <p:cNvSpPr/>
          <p:nvPr/>
        </p:nvSpPr>
        <p:spPr>
          <a:xfrm>
            <a:off x="3776337" y="914400"/>
            <a:ext cx="1704495" cy="641937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57C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558032" y="914400"/>
            <a:ext cx="1704495" cy="641937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FE5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423359" y="959368"/>
            <a:ext cx="756365" cy="596970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FE5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03029" y="1012165"/>
            <a:ext cx="884332" cy="490734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FE5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9229299" y="866488"/>
            <a:ext cx="1102728" cy="657407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FE5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23" name="Полилиния 22"/>
          <p:cNvSpPr/>
          <p:nvPr/>
        </p:nvSpPr>
        <p:spPr>
          <a:xfrm rot="16200000">
            <a:off x="2680576" y="1932961"/>
            <a:ext cx="1311554" cy="558305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57C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 rot="16200000">
            <a:off x="2263925" y="2338739"/>
            <a:ext cx="706582" cy="351721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57C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 rot="16200000">
            <a:off x="2402368" y="4516569"/>
            <a:ext cx="1150839" cy="472941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57C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27" name="Полилиния 26"/>
          <p:cNvSpPr/>
          <p:nvPr/>
        </p:nvSpPr>
        <p:spPr>
          <a:xfrm rot="16200000">
            <a:off x="2458308" y="3310779"/>
            <a:ext cx="989973" cy="423952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57C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3347498" y="6140915"/>
            <a:ext cx="857678" cy="433563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FE5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8058" y="6233795"/>
            <a:ext cx="1297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</a:t>
            </a:r>
            <a:endParaRPr lang="ru-RU" b="1" dirty="0"/>
          </a:p>
        </p:txBody>
      </p:sp>
      <p:sp>
        <p:nvSpPr>
          <p:cNvPr id="30" name="Полилиния 29"/>
          <p:cNvSpPr/>
          <p:nvPr/>
        </p:nvSpPr>
        <p:spPr>
          <a:xfrm>
            <a:off x="8526410" y="6126206"/>
            <a:ext cx="857678" cy="433563"/>
          </a:xfrm>
          <a:custGeom>
            <a:avLst/>
            <a:gdLst>
              <a:gd name="connsiteX0" fmla="*/ 712536 w 1704495"/>
              <a:gd name="connsiteY0" fmla="*/ 16625 h 641937"/>
              <a:gd name="connsiteX1" fmla="*/ 55830 w 1704495"/>
              <a:gd name="connsiteY1" fmla="*/ 66502 h 641937"/>
              <a:gd name="connsiteX2" fmla="*/ 64143 w 1704495"/>
              <a:gd name="connsiteY2" fmla="*/ 390698 h 641937"/>
              <a:gd name="connsiteX3" fmla="*/ 305212 w 1704495"/>
              <a:gd name="connsiteY3" fmla="*/ 590204 h 641937"/>
              <a:gd name="connsiteX4" fmla="*/ 912041 w 1704495"/>
              <a:gd name="connsiteY4" fmla="*/ 640080 h 641937"/>
              <a:gd name="connsiteX5" fmla="*/ 1585372 w 1704495"/>
              <a:gd name="connsiteY5" fmla="*/ 598516 h 641937"/>
              <a:gd name="connsiteX6" fmla="*/ 1693438 w 1704495"/>
              <a:gd name="connsiteY6" fmla="*/ 315884 h 641937"/>
              <a:gd name="connsiteX7" fmla="*/ 1452368 w 1704495"/>
              <a:gd name="connsiteY7" fmla="*/ 157942 h 641937"/>
              <a:gd name="connsiteX8" fmla="*/ 413278 w 1704495"/>
              <a:gd name="connsiteY8" fmla="*/ 74815 h 641937"/>
              <a:gd name="connsiteX9" fmla="*/ 122332 w 1704495"/>
              <a:gd name="connsiteY9" fmla="*/ 0 h 64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04495" h="641937">
                <a:moveTo>
                  <a:pt x="712536" y="16625"/>
                </a:moveTo>
                <a:cubicBezTo>
                  <a:pt x="438215" y="10391"/>
                  <a:pt x="163895" y="4157"/>
                  <a:pt x="55830" y="66502"/>
                </a:cubicBezTo>
                <a:cubicBezTo>
                  <a:pt x="-52235" y="128847"/>
                  <a:pt x="22579" y="303414"/>
                  <a:pt x="64143" y="390698"/>
                </a:cubicBezTo>
                <a:cubicBezTo>
                  <a:pt x="105707" y="477982"/>
                  <a:pt x="163896" y="548640"/>
                  <a:pt x="305212" y="590204"/>
                </a:cubicBezTo>
                <a:cubicBezTo>
                  <a:pt x="446528" y="631768"/>
                  <a:pt x="698681" y="638695"/>
                  <a:pt x="912041" y="640080"/>
                </a:cubicBezTo>
                <a:cubicBezTo>
                  <a:pt x="1125401" y="641465"/>
                  <a:pt x="1455139" y="652549"/>
                  <a:pt x="1585372" y="598516"/>
                </a:cubicBezTo>
                <a:cubicBezTo>
                  <a:pt x="1715605" y="544483"/>
                  <a:pt x="1715605" y="389313"/>
                  <a:pt x="1693438" y="315884"/>
                </a:cubicBezTo>
                <a:cubicBezTo>
                  <a:pt x="1671271" y="242455"/>
                  <a:pt x="1665728" y="198120"/>
                  <a:pt x="1452368" y="157942"/>
                </a:cubicBezTo>
                <a:cubicBezTo>
                  <a:pt x="1239008" y="117764"/>
                  <a:pt x="634951" y="101139"/>
                  <a:pt x="413278" y="74815"/>
                </a:cubicBezTo>
                <a:cubicBezTo>
                  <a:pt x="191605" y="48491"/>
                  <a:pt x="156968" y="24245"/>
                  <a:pt x="122332" y="0"/>
                </a:cubicBezTo>
              </a:path>
            </a:pathLst>
          </a:custGeom>
          <a:noFill/>
          <a:ln>
            <a:solidFill>
              <a:srgbClr val="57C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7C1E2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75085" y="6223495"/>
            <a:ext cx="36391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НОВЫЕ ЗНАНИЯ+РАЗВЛЕЧЕНИЯ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907917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</TotalTime>
  <Words>607</Words>
  <Application>Microsoft Office PowerPoint</Application>
  <PresentationFormat>Широкоэкранный</PresentationFormat>
  <Paragraphs>207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Wingdings</vt:lpstr>
      <vt:lpstr>Тема Office</vt:lpstr>
      <vt:lpstr>НОЧЬ КАРЬЕРЫ в ТвГУ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НОЧЬ КАРЬЕРЫ</dc:title>
  <dc:creator>Быстрова Ольга Юрьевна</dc:creator>
  <cp:lastModifiedBy>Павел Чистяков</cp:lastModifiedBy>
  <cp:revision>152</cp:revision>
  <dcterms:created xsi:type="dcterms:W3CDTF">2017-04-04T10:29:29Z</dcterms:created>
  <dcterms:modified xsi:type="dcterms:W3CDTF">2018-02-26T05:59:56Z</dcterms:modified>
</cp:coreProperties>
</file>