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324" r:id="rId3"/>
    <p:sldId id="321" r:id="rId4"/>
    <p:sldId id="326" r:id="rId5"/>
    <p:sldId id="325" r:id="rId6"/>
    <p:sldId id="327" r:id="rId7"/>
    <p:sldId id="349" r:id="rId8"/>
    <p:sldId id="328" r:id="rId9"/>
    <p:sldId id="330" r:id="rId10"/>
    <p:sldId id="316" r:id="rId11"/>
    <p:sldId id="332" r:id="rId12"/>
    <p:sldId id="346" r:id="rId13"/>
    <p:sldId id="347" r:id="rId14"/>
    <p:sldId id="337" r:id="rId15"/>
    <p:sldId id="343" r:id="rId16"/>
    <p:sldId id="342" r:id="rId17"/>
    <p:sldId id="350" r:id="rId18"/>
    <p:sldId id="294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94684" autoAdjust="0"/>
  </p:normalViewPr>
  <p:slideViewPr>
    <p:cSldViewPr>
      <p:cViewPr varScale="1">
        <p:scale>
          <a:sx n="91" d="100"/>
          <a:sy n="91" d="100"/>
        </p:scale>
        <p:origin x="75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61AC-4E95-4F2E-843B-B6D1C98E4AD9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64744-DBD6-4F9A-8452-A46412BC4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6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64744-DBD6-4F9A-8452-A46412BC43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89104-2D91-46CE-8404-C86AB498251A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7302-A00C-4E6A-89D2-2877FF940D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20538"/>
            <a:ext cx="9756576" cy="5143500"/>
          </a:xfrm>
          <a:prstGeom prst="rect">
            <a:avLst/>
          </a:prstGeom>
        </p:spPr>
      </p:pic>
      <p:sp>
        <p:nvSpPr>
          <p:cNvPr id="11" name="129 CuadroTexto"/>
          <p:cNvSpPr txBox="1"/>
          <p:nvPr/>
        </p:nvSpPr>
        <p:spPr>
          <a:xfrm>
            <a:off x="1040605" y="483518"/>
            <a:ext cx="6480720" cy="6771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ЯРМАРКА ВАКАНСИЙ</a:t>
            </a:r>
            <a:endParaRPr lang="en-US" sz="3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129 CuadroTexto"/>
          <p:cNvSpPr txBox="1"/>
          <p:nvPr/>
        </p:nvSpPr>
        <p:spPr>
          <a:xfrm>
            <a:off x="1040605" y="1160626"/>
            <a:ext cx="6480720" cy="126188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 другие технологии трудоустройства</a:t>
            </a:r>
            <a:endParaRPr lang="en-US" sz="3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129 CuadroTexto"/>
          <p:cNvSpPr txBox="1"/>
          <p:nvPr/>
        </p:nvSpPr>
        <p:spPr>
          <a:xfrm>
            <a:off x="1045019" y="4296465"/>
            <a:ext cx="2736304" cy="6771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Светлана Карелина </a:t>
            </a:r>
          </a:p>
          <a:p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Центр карьеры СФУ</a:t>
            </a:r>
            <a:endParaRPr lang="en-US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5" name="Picture 2" descr="F:\СПЕЦНАЗ\фото Спецназ 2017\Для презентации\9y5MYpBVnq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920880" cy="5143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29 CuadroTexto"/>
          <p:cNvSpPr txBox="1"/>
          <p:nvPr/>
        </p:nvSpPr>
        <p:spPr>
          <a:xfrm>
            <a:off x="5065773" y="2787774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130 CuadroTexto"/>
          <p:cNvSpPr txBox="1"/>
          <p:nvPr/>
        </p:nvSpPr>
        <p:spPr>
          <a:xfrm>
            <a:off x="4427984" y="3358396"/>
            <a:ext cx="4716016" cy="178510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Отборочный этап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апрель 2017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Выездной семинар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июль 2017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Место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оздоровительно-спортивный лагерь «Политехник»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При поддержке НП «Лифт в будущее»</a:t>
            </a:r>
            <a:r>
              <a:rPr lang="ru-RU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08493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презентации_лого 1.jpg"/>
          <p:cNvPicPr>
            <a:picLocks noChangeAspect="1"/>
          </p:cNvPicPr>
          <p:nvPr/>
        </p:nvPicPr>
        <p:blipFill>
          <a:blip r:embed="rId3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128792" cy="5143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29 CuadroTexto"/>
          <p:cNvSpPr txBox="1"/>
          <p:nvPr/>
        </p:nvSpPr>
        <p:spPr>
          <a:xfrm>
            <a:off x="5076056" y="2931790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130 CuadroTexto"/>
          <p:cNvSpPr txBox="1"/>
          <p:nvPr/>
        </p:nvSpPr>
        <p:spPr>
          <a:xfrm>
            <a:off x="3275856" y="3512284"/>
            <a:ext cx="5868144" cy="163121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- 150 участников «Кадровый потенциал»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- 75 участников выездного семинара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Студенты 9 институтов СФУ и </a:t>
            </a:r>
            <a:r>
              <a:rPr lang="en-US" sz="2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PoliMi</a:t>
            </a:r>
            <a:endParaRPr lang="ru-RU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 </a:t>
            </a:r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стран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Россия, Италия, Китай, Индия, Перу, Пакистан, Ямайка</a:t>
            </a:r>
            <a:r>
              <a:rPr lang="ru-RU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79696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703000" cy="5143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9 CuadroTexto"/>
          <p:cNvSpPr txBox="1"/>
          <p:nvPr/>
        </p:nvSpPr>
        <p:spPr>
          <a:xfrm>
            <a:off x="5076056" y="2931790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130 CuadroTexto"/>
          <p:cNvSpPr txBox="1"/>
          <p:nvPr/>
        </p:nvSpPr>
        <p:spPr>
          <a:xfrm>
            <a:off x="4355976" y="3512284"/>
            <a:ext cx="4788024" cy="163121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Тренинги личностного роста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«Эффективные коммуникации»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«Работа в команде»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«Конфликтная компетентность»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«Тайм-менеджмент»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03750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681"/>
            <a:ext cx="7704856" cy="51398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29 CuadroTexto"/>
          <p:cNvSpPr txBox="1"/>
          <p:nvPr/>
        </p:nvSpPr>
        <p:spPr>
          <a:xfrm>
            <a:off x="5076056" y="3219822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130 CuadroTexto"/>
          <p:cNvSpPr txBox="1"/>
          <p:nvPr/>
        </p:nvSpPr>
        <p:spPr>
          <a:xfrm>
            <a:off x="4211960" y="3820061"/>
            <a:ext cx="4932040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Обучение управлению проектами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- 67 студентов СФУ получили сертификаты о прохождении курса</a:t>
            </a:r>
          </a:p>
          <a:p>
            <a:r>
              <a:rPr lang="ru-RU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«Основы проектной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267601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3291830"/>
            <a:ext cx="8519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b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715251" cy="5143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29 CuadroTexto"/>
          <p:cNvSpPr txBox="1"/>
          <p:nvPr/>
        </p:nvSpPr>
        <p:spPr>
          <a:xfrm>
            <a:off x="5076056" y="3219822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130 CuadroTexto"/>
          <p:cNvSpPr txBox="1"/>
          <p:nvPr/>
        </p:nvSpPr>
        <p:spPr>
          <a:xfrm>
            <a:off x="4354960" y="3820061"/>
            <a:ext cx="4789040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- 12 междисциплинарных международных проектных команд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- 5 компаний - лидеров рынка Красноярского края</a:t>
            </a:r>
            <a:endParaRPr lang="ru-RU" sz="20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8385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3267"/>
            <a:ext cx="7920880" cy="51567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9 CuadroTexto"/>
          <p:cNvSpPr txBox="1"/>
          <p:nvPr/>
        </p:nvSpPr>
        <p:spPr>
          <a:xfrm>
            <a:off x="5076056" y="2565116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130 CuadroTexto"/>
          <p:cNvSpPr txBox="1"/>
          <p:nvPr/>
        </p:nvSpPr>
        <p:spPr>
          <a:xfrm>
            <a:off x="2915816" y="3112175"/>
            <a:ext cx="6228184" cy="203132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Лучшие проекты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«Разработка проекта </a:t>
            </a:r>
            <a:r>
              <a:rPr lang="ru-RU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сейсмоустойчивого</a:t>
            </a:r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высотного здания»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«Разработка проекта контрольно-пропускного пункта для спортивного сооружения»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«Создание базы отдыха с использованием морских контейнеров»</a:t>
            </a:r>
          </a:p>
        </p:txBody>
      </p:sp>
    </p:spTree>
    <p:extLst>
      <p:ext uri="{BB962C8B-B14F-4D97-AF65-F5344CB8AC3E}">
        <p14:creationId xmlns:p14="http://schemas.microsoft.com/office/powerpoint/2010/main" val="846263353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711350" cy="51547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9 CuadroTexto"/>
          <p:cNvSpPr txBox="1"/>
          <p:nvPr/>
        </p:nvSpPr>
        <p:spPr>
          <a:xfrm>
            <a:off x="5076056" y="2499742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130 CuadroTexto"/>
          <p:cNvSpPr txBox="1"/>
          <p:nvPr/>
        </p:nvSpPr>
        <p:spPr>
          <a:xfrm>
            <a:off x="2123728" y="3112175"/>
            <a:ext cx="7020272" cy="203132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Лучшие курсанты получили приглашения на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гарантированное собеседование в целях трудоустройства;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оплачиваемую стажировку;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производственную и преддипломную практику;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Всероссийский фестиваль молодёжи и студентов.</a:t>
            </a:r>
          </a:p>
          <a:p>
            <a:r>
              <a:rPr lang="ru-RU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ценные призы от компаний-партнёров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13845942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7858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ПРОЕКТЫ ЦЕНТРА КАРЬЕРЫ НА 2018</a:t>
            </a:r>
          </a:p>
        </p:txBody>
      </p:sp>
      <p:pic>
        <p:nvPicPr>
          <p:cNvPr id="6" name="Рисунок 5" descr="Руса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35646"/>
            <a:ext cx="2376264" cy="1280955"/>
          </a:xfrm>
          <a:prstGeom prst="rect">
            <a:avLst/>
          </a:prstGeom>
        </p:spPr>
      </p:pic>
      <p:pic>
        <p:nvPicPr>
          <p:cNvPr id="10" name="Рисунок 9" descr="Сбербан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7654"/>
            <a:ext cx="2664296" cy="666074"/>
          </a:xfrm>
          <a:prstGeom prst="rect">
            <a:avLst/>
          </a:prstGeom>
        </p:spPr>
      </p:pic>
      <p:pic>
        <p:nvPicPr>
          <p:cNvPr id="11" name="Рисунок 10" descr="Полюс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427734"/>
            <a:ext cx="2662050" cy="559031"/>
          </a:xfrm>
          <a:prstGeom prst="rect">
            <a:avLst/>
          </a:prstGeom>
        </p:spPr>
      </p:pic>
      <p:pic>
        <p:nvPicPr>
          <p:cNvPr id="14" name="Рисунок 13" descr="Универсиада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931790"/>
            <a:ext cx="1944216" cy="1994935"/>
          </a:xfrm>
          <a:prstGeom prst="rect">
            <a:avLst/>
          </a:prstGeom>
        </p:spPr>
      </p:pic>
      <p:sp>
        <p:nvSpPr>
          <p:cNvPr id="15" name="129 CuadroTexto"/>
          <p:cNvSpPr txBox="1"/>
          <p:nvPr/>
        </p:nvSpPr>
        <p:spPr>
          <a:xfrm>
            <a:off x="251520" y="1131590"/>
            <a:ext cx="4067944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ИНЖЕНЕРНЫЙ СПЕЦНАЗ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129 CuadroTexto"/>
          <p:cNvSpPr txBox="1"/>
          <p:nvPr/>
        </p:nvSpPr>
        <p:spPr>
          <a:xfrm>
            <a:off x="5868144" y="1131590"/>
            <a:ext cx="3024336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CASE-CLUB</a:t>
            </a:r>
          </a:p>
        </p:txBody>
      </p:sp>
      <p:sp>
        <p:nvSpPr>
          <p:cNvPr id="17" name="129 CuadroTexto"/>
          <p:cNvSpPr txBox="1"/>
          <p:nvPr/>
        </p:nvSpPr>
        <p:spPr>
          <a:xfrm>
            <a:off x="3131840" y="2283718"/>
            <a:ext cx="212372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U-STAFF</a:t>
            </a:r>
          </a:p>
        </p:txBody>
      </p:sp>
      <p:pic>
        <p:nvPicPr>
          <p:cNvPr id="2050" name="Picture 2" descr="Картинки по запросу лифт в будущее лого pn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219822"/>
            <a:ext cx="2160980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536778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40568" y="0"/>
            <a:ext cx="9756576" cy="51435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3909836"/>
            <a:ext cx="2054602" cy="1110186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7715250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129 CuadroTexto"/>
          <p:cNvSpPr txBox="1"/>
          <p:nvPr/>
        </p:nvSpPr>
        <p:spPr>
          <a:xfrm>
            <a:off x="5220072" y="3363838"/>
            <a:ext cx="392392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ЦЕНТР КАРЬЕРЫ СФУ </a:t>
            </a:r>
            <a:endParaRPr lang="en-US" sz="2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130 CuadroTexto"/>
          <p:cNvSpPr txBox="1"/>
          <p:nvPr/>
        </p:nvSpPr>
        <p:spPr>
          <a:xfrm>
            <a:off x="5220072" y="3943171"/>
            <a:ext cx="3923928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(391) 246-99-41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ck@sfu-kras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</a:t>
            </a: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http://vk.com/ck_sfu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817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612576" y="0"/>
            <a:ext cx="9756576" cy="5143500"/>
          </a:xfrm>
          <a:prstGeom prst="rect">
            <a:avLst/>
          </a:prstGeom>
        </p:spPr>
      </p:pic>
      <p:pic>
        <p:nvPicPr>
          <p:cNvPr id="7" name="Рисунок 6" descr="OS6_5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7970365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129 CuadroTexto"/>
          <p:cNvSpPr txBox="1"/>
          <p:nvPr/>
        </p:nvSpPr>
        <p:spPr>
          <a:xfrm>
            <a:off x="2411760" y="123478"/>
            <a:ext cx="6732240" cy="49244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СИБИРСКИЙ ФЕДЕРАЛЬНЫЙ УНИВЕРСИТЕТ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129 CuadroTexto"/>
          <p:cNvSpPr txBox="1"/>
          <p:nvPr/>
        </p:nvSpPr>
        <p:spPr>
          <a:xfrm>
            <a:off x="7380312" y="3291830"/>
            <a:ext cx="1619672" cy="49244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МИССИЯ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130 CuadroTexto"/>
          <p:cNvSpPr txBox="1"/>
          <p:nvPr/>
        </p:nvSpPr>
        <p:spPr>
          <a:xfrm>
            <a:off x="2699792" y="3820061"/>
            <a:ext cx="6444208" cy="132343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комплексное сопровождение рационального природопользования уникальных территорий и подготовка кадров для новой индустриализации Сибири</a:t>
            </a:r>
            <a:r>
              <a:rPr lang="ru-RU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11736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sp>
        <p:nvSpPr>
          <p:cNvPr id="5" name="130 CuadroTexto"/>
          <p:cNvSpPr txBox="1"/>
          <p:nvPr/>
        </p:nvSpPr>
        <p:spPr>
          <a:xfrm>
            <a:off x="251520" y="843558"/>
            <a:ext cx="2699792" cy="286232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рейтинге российских вузов «Эксперт РА» - 16 место, 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по востребованности выпускников работодателями – 10 место</a:t>
            </a:r>
            <a:r>
              <a:rPr lang="ru-RU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40Lzj-57C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8132015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129 CuadroTexto"/>
          <p:cNvSpPr txBox="1"/>
          <p:nvPr/>
        </p:nvSpPr>
        <p:spPr>
          <a:xfrm>
            <a:off x="2411760" y="123478"/>
            <a:ext cx="6732240" cy="49244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СИБИРСКИЙ ФЕДЕРАЛЬНЫЙ УНИВЕРСИТЕТ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129 CuadroTexto"/>
          <p:cNvSpPr txBox="1"/>
          <p:nvPr/>
        </p:nvSpPr>
        <p:spPr>
          <a:xfrm>
            <a:off x="4932040" y="3147814"/>
            <a:ext cx="4211960" cy="49244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РЕЙТИНГ «ЭКСПЕРТ РА»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130 CuadroTexto"/>
          <p:cNvSpPr txBox="1"/>
          <p:nvPr/>
        </p:nvSpPr>
        <p:spPr>
          <a:xfrm>
            <a:off x="3779912" y="3666172"/>
            <a:ext cx="5364088" cy="147732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лучшие вузы по востребованности выпускников работодателями - 10 место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количество выпускников в составе правления крупнейших компаний России (RAEX-600), 2017 год. - 12 место</a:t>
            </a:r>
          </a:p>
        </p:txBody>
      </p:sp>
    </p:spTree>
    <p:extLst>
      <p:ext uri="{BB962C8B-B14F-4D97-AF65-F5344CB8AC3E}">
        <p14:creationId xmlns:p14="http://schemas.microsoft.com/office/powerpoint/2010/main" val="358510829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129 CuadroTexto"/>
          <p:cNvSpPr txBox="1"/>
          <p:nvPr/>
        </p:nvSpPr>
        <p:spPr>
          <a:xfrm>
            <a:off x="0" y="0"/>
            <a:ext cx="640871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ВЗАИМОДЕЙСТВИЕ С БИЗНЕС-ПАРТНЁРАМИ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130 CuadroTexto"/>
          <p:cNvSpPr txBox="1"/>
          <p:nvPr/>
        </p:nvSpPr>
        <p:spPr>
          <a:xfrm>
            <a:off x="-1" y="2281178"/>
            <a:ext cx="5220073" cy="286232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- 3 Высшие школы;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14 научно-образовательных центров;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4 уникальных подразделения;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38 базовых кафедр;</a:t>
            </a:r>
          </a:p>
          <a:p>
            <a:pPr marL="342900" indent="-34290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R&amp;D-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центры;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малые инновационные предприятия;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центры коллективного пользования;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корпоративные центры компаний;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профессиональная и общественная аккредитация.</a:t>
            </a:r>
          </a:p>
        </p:txBody>
      </p:sp>
    </p:spTree>
    <p:extLst>
      <p:ext uri="{BB962C8B-B14F-4D97-AF65-F5344CB8AC3E}">
        <p14:creationId xmlns:p14="http://schemas.microsoft.com/office/powerpoint/2010/main" val="956038680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7715250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130 CuadroTexto"/>
          <p:cNvSpPr txBox="1"/>
          <p:nvPr/>
        </p:nvSpPr>
        <p:spPr>
          <a:xfrm>
            <a:off x="5307333" y="1142874"/>
            <a:ext cx="3851920" cy="397031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Доля трудоустройства (мониторинг МОН) - 75% </a:t>
            </a:r>
          </a:p>
          <a:p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ТОП-3 средней суммы выплат: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металлургия - 132626 р.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технологические машины и оборудование – 113625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р.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технология геологической разведки – 73753р.</a:t>
            </a:r>
          </a:p>
          <a:p>
            <a:pPr lvl="0">
              <a:buFontTx/>
              <a:buChar char="-"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Рейтинг технических вузов России 2017 года по уровню зарплат молодых 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IT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-специалистов - 14 место</a:t>
            </a:r>
          </a:p>
        </p:txBody>
      </p:sp>
      <p:sp>
        <p:nvSpPr>
          <p:cNvPr id="5" name="129 CuadroTexto"/>
          <p:cNvSpPr txBox="1"/>
          <p:nvPr/>
        </p:nvSpPr>
        <p:spPr>
          <a:xfrm>
            <a:off x="5307333" y="627534"/>
            <a:ext cx="385192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ТРУДОУСТРОЙСТВО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0319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203598"/>
            <a:ext cx="8208912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0568" y="0"/>
            <a:ext cx="7718265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130 CuadroTexto"/>
          <p:cNvSpPr txBox="1"/>
          <p:nvPr/>
        </p:nvSpPr>
        <p:spPr>
          <a:xfrm>
            <a:off x="4860032" y="915567"/>
            <a:ext cx="4283968" cy="4227934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содействие трудоустройству выпускников СФУ в соответствии с полученной специальностью и временному трудоустройству студентов на период каникул; 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развитие и поддержка роста деловой активности, самоорганизации, самореализации молодежи в трудовой жизни;</a:t>
            </a:r>
          </a:p>
          <a:p>
            <a:pPr marL="342900" lvl="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мониторинг рынка труда и занятости выпускников.</a:t>
            </a:r>
          </a:p>
        </p:txBody>
      </p:sp>
      <p:sp>
        <p:nvSpPr>
          <p:cNvPr id="7" name="129 CuadroTexto"/>
          <p:cNvSpPr txBox="1"/>
          <p:nvPr/>
        </p:nvSpPr>
        <p:spPr>
          <a:xfrm>
            <a:off x="4860032" y="411510"/>
            <a:ext cx="4283968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ЦЕНТР КАРЬЕРЫ</a:t>
            </a:r>
            <a:endParaRPr lang="en-US" sz="2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9601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716378" cy="5143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29 CuadroTexto"/>
          <p:cNvSpPr txBox="1"/>
          <p:nvPr/>
        </p:nvSpPr>
        <p:spPr>
          <a:xfrm>
            <a:off x="1655009" y="339502"/>
            <a:ext cx="748883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КЛЮЧЕВЫЕ ПРОЕКТЫ И КАРЬЕРНЫЕ МЕРОПРИЯТИЯ </a:t>
            </a:r>
            <a:endParaRPr lang="en-US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0 CuadroTexto"/>
          <p:cNvSpPr txBox="1"/>
          <p:nvPr/>
        </p:nvSpPr>
        <p:spPr>
          <a:xfrm>
            <a:off x="5004048" y="896183"/>
            <a:ext cx="4139952" cy="4247317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Дни компаний, Дни карьеры, Ярмарки вакансий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экскурсии на предприятия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встречи с администрациями городов края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мастер-классы по составлению резюме, подготовке к собеседованию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тренинги личной эффективности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площадка «КАДРОВЫЙ ПОТЕНЦИАЛ»,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выездной семинар «Инженерный спецназ»</a:t>
            </a:r>
          </a:p>
        </p:txBody>
      </p:sp>
    </p:spTree>
    <p:extLst>
      <p:ext uri="{BB962C8B-B14F-4D97-AF65-F5344CB8AC3E}">
        <p14:creationId xmlns:p14="http://schemas.microsoft.com/office/powerpoint/2010/main" val="2637642104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7704856" cy="51358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29 CuadroTexto"/>
          <p:cNvSpPr txBox="1"/>
          <p:nvPr/>
        </p:nvSpPr>
        <p:spPr>
          <a:xfrm>
            <a:off x="6012160" y="1995686"/>
            <a:ext cx="3168352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ЯРМАРКА ВАКАНСИЙ</a:t>
            </a:r>
            <a:endParaRPr lang="en-US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29 CuadroTexto"/>
          <p:cNvSpPr txBox="1"/>
          <p:nvPr/>
        </p:nvSpPr>
        <p:spPr>
          <a:xfrm>
            <a:off x="4427984" y="2548828"/>
            <a:ext cx="4768204" cy="272382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РАБОТОДАТЕЛИ: торговля, банки, 	промышленность,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IT</a:t>
            </a:r>
            <a:endParaRPr lang="ru-RU" sz="1900" b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МАСТЕР-КЛАССЫ: </a:t>
            </a:r>
          </a:p>
          <a:p>
            <a:pPr marL="34290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«Как подготовиться к собеседованию», </a:t>
            </a:r>
          </a:p>
          <a:p>
            <a:pPr marL="34290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«Успешная презентация», </a:t>
            </a:r>
          </a:p>
          <a:p>
            <a:pPr marL="34290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«Как совмещать работу и учёбу»</a:t>
            </a:r>
            <a:endParaRPr lang="en-US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56274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 презентации_лого 1.jpg"/>
          <p:cNvPicPr>
            <a:picLocks noChangeAspect="1"/>
          </p:cNvPicPr>
          <p:nvPr/>
        </p:nvPicPr>
        <p:blipFill>
          <a:blip r:embed="rId2" cstate="print"/>
          <a:srcRect l="2414"/>
          <a:stretch>
            <a:fillRect/>
          </a:stretch>
        </p:blipFill>
        <p:spPr>
          <a:xfrm>
            <a:off x="-597323" y="0"/>
            <a:ext cx="9756576" cy="514350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97323" y="0"/>
            <a:ext cx="7718265" cy="51435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129 CuadroTexto"/>
          <p:cNvSpPr txBox="1"/>
          <p:nvPr/>
        </p:nvSpPr>
        <p:spPr>
          <a:xfrm>
            <a:off x="3170443" y="119160"/>
            <a:ext cx="594015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МОЛОДЁЖНЫЙ ФОРУМ </a:t>
            </a:r>
            <a:r>
              <a:rPr lang="en-US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</a:t>
            </a:r>
            <a:r>
              <a:rPr lang="ru-RU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карьеру</a:t>
            </a:r>
            <a:endParaRPr lang="en-US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30 CuadroTexto"/>
          <p:cNvSpPr txBox="1"/>
          <p:nvPr/>
        </p:nvSpPr>
        <p:spPr>
          <a:xfrm>
            <a:off x="3682954" y="699542"/>
            <a:ext cx="5451349" cy="447814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РАБОТОДАТЕЛИ: 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«Сбербанк», «Полюс», «МТС», «БИЛАЙН» 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«Норильский никель»,</a:t>
            </a:r>
            <a:endParaRPr lang="en-US" sz="1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«КРАСНОЯРСКЭНЕРГО», «</a:t>
            </a:r>
            <a:r>
              <a:rPr lang="ru-RU" sz="1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Шлюмберже</a:t>
            </a:r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», «ФЕДЕРАЛЬНАЯ РИЭЛТЕРСКАЯ КОМПАНИЯ»</a:t>
            </a:r>
          </a:p>
          <a:p>
            <a:endParaRPr lang="ru-RU" sz="1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МАСТЕР-КЛАССЫ: </a:t>
            </a:r>
          </a:p>
          <a:p>
            <a:pPr marL="34290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«Технология трудоустройства», </a:t>
            </a:r>
          </a:p>
          <a:p>
            <a:pPr marL="342900" indent="-342900">
              <a:buFontTx/>
              <a:buChar char="-"/>
            </a:pPr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«Как устроиться на работу в госслужбу»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ДЕЛОВАЯ ИГРА от компании </a:t>
            </a:r>
            <a:r>
              <a:rPr lang="en-US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hunter</a:t>
            </a:r>
            <a:endParaRPr lang="ru-RU" sz="1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ТРЕНИНГ</a:t>
            </a:r>
            <a:r>
              <a:rPr lang="en-US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«Искусство переговоров»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ЗАКРЫТЫЙ ВЕБИНАР «Женская карьера»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ВСТРЕЧА «Моя карьера: точка отсчёта»</a:t>
            </a:r>
          </a:p>
          <a:p>
            <a:r>
              <a:rPr lang="ru-RU" sz="1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КРУГЛЫЙ СТОЛ «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</a:t>
            </a:r>
            <a:r>
              <a:rPr lang="ru-RU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инженеров»</a:t>
            </a:r>
            <a:endParaRPr lang="en-US" sz="1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56534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570</Words>
  <Application>Microsoft Office PowerPoint</Application>
  <PresentationFormat>Экран (16:9)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ЦЕНТРА КАРЬЕРЫ НА 2018</vt:lpstr>
      <vt:lpstr/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Крюкова</dc:creator>
  <cp:lastModifiedBy>Павел Чистяков</cp:lastModifiedBy>
  <cp:revision>295</cp:revision>
  <dcterms:created xsi:type="dcterms:W3CDTF">2016-03-28T03:40:56Z</dcterms:created>
  <dcterms:modified xsi:type="dcterms:W3CDTF">2018-02-26T05:56:35Z</dcterms:modified>
</cp:coreProperties>
</file>